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60" r:id="rId3"/>
    <p:sldId id="267" r:id="rId4"/>
    <p:sldId id="257" r:id="rId5"/>
    <p:sldId id="265" r:id="rId6"/>
    <p:sldId id="269" r:id="rId7"/>
  </p:sldIdLst>
  <p:sldSz cx="9144000" cy="6858000" type="screen4x3"/>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0297DA-C564-4DF3-AE4F-2F1E9919F209}" v="8" dt="2024-03-15T06:45:11.60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fr-CH"/>
          </a:p>
        </p:txBody>
      </p:sp>
      <p:sp>
        <p:nvSpPr>
          <p:cNvPr id="3" name="Espace réservé de la date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B8801C68-45B1-47A8-8FEE-6EC67DC149C2}" type="datetimeFigureOut">
              <a:rPr lang="fr-CH" smtClean="0"/>
              <a:t>15.03.2024</a:t>
            </a:fld>
            <a:endParaRPr lang="fr-CH"/>
          </a:p>
        </p:txBody>
      </p:sp>
      <p:sp>
        <p:nvSpPr>
          <p:cNvPr id="4" name="Espace réservé de l'image des diapositives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fr-CH"/>
          </a:p>
        </p:txBody>
      </p:sp>
      <p:sp>
        <p:nvSpPr>
          <p:cNvPr id="5" name="Espace réservé des notes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fr-CH"/>
          </a:p>
        </p:txBody>
      </p:sp>
      <p:sp>
        <p:nvSpPr>
          <p:cNvPr id="7" name="Espace réservé du numéro de diapositive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992F3C7E-2285-4AAA-A713-EE7E13B4FD2C}" type="slidenum">
              <a:rPr lang="fr-CH" smtClean="0"/>
              <a:t>‹N°›</a:t>
            </a:fld>
            <a:endParaRPr lang="fr-CH"/>
          </a:p>
        </p:txBody>
      </p:sp>
    </p:spTree>
    <p:extLst>
      <p:ext uri="{BB962C8B-B14F-4D97-AF65-F5344CB8AC3E}">
        <p14:creationId xmlns:p14="http://schemas.microsoft.com/office/powerpoint/2010/main" val="2506318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992F3C7E-2285-4AAA-A713-EE7E13B4FD2C}" type="slidenum">
              <a:rPr lang="fr-CH" smtClean="0"/>
              <a:t>1</a:t>
            </a:fld>
            <a:endParaRPr lang="fr-CH"/>
          </a:p>
        </p:txBody>
      </p:sp>
    </p:spTree>
    <p:extLst>
      <p:ext uri="{BB962C8B-B14F-4D97-AF65-F5344CB8AC3E}">
        <p14:creationId xmlns:p14="http://schemas.microsoft.com/office/powerpoint/2010/main" val="1286436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1C3357-01D7-4B7A-80FB-C7D9E1FD9A7C}" type="slidenum">
              <a:rPr kumimoji="0" lang="fr-CH"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r-CH"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1387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CH"/>
          </a:p>
        </p:txBody>
      </p:sp>
      <p:sp>
        <p:nvSpPr>
          <p:cNvPr id="4" name="Espace réservé de la date 3"/>
          <p:cNvSpPr>
            <a:spLocks noGrp="1"/>
          </p:cNvSpPr>
          <p:nvPr>
            <p:ph type="dt" sz="half" idx="10"/>
          </p:nvPr>
        </p:nvSpPr>
        <p:spPr/>
        <p:txBody>
          <a:bodyPr/>
          <a:lstStyle/>
          <a:p>
            <a:fld id="{4C91FD25-A4B1-461D-B3F9-A6838E961BE0}" type="datetimeFigureOut">
              <a:rPr lang="fr-CH" smtClean="0"/>
              <a:t>15.03.2024</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8757CBA7-E8D8-4411-9363-FD941E850D3A}" type="slidenum">
              <a:rPr lang="fr-CH" smtClean="0"/>
              <a:t>‹N°›</a:t>
            </a:fld>
            <a:endParaRPr lang="fr-CH" dirty="0"/>
          </a:p>
        </p:txBody>
      </p:sp>
    </p:spTree>
    <p:extLst>
      <p:ext uri="{BB962C8B-B14F-4D97-AF65-F5344CB8AC3E}">
        <p14:creationId xmlns:p14="http://schemas.microsoft.com/office/powerpoint/2010/main" val="3089018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4C91FD25-A4B1-461D-B3F9-A6838E961BE0}" type="datetimeFigureOut">
              <a:rPr lang="fr-CH" smtClean="0"/>
              <a:t>15.03.2024</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8757CBA7-E8D8-4411-9363-FD941E850D3A}" type="slidenum">
              <a:rPr lang="fr-CH" smtClean="0"/>
              <a:t>‹N°›</a:t>
            </a:fld>
            <a:endParaRPr lang="fr-CH" dirty="0"/>
          </a:p>
        </p:txBody>
      </p:sp>
    </p:spTree>
    <p:extLst>
      <p:ext uri="{BB962C8B-B14F-4D97-AF65-F5344CB8AC3E}">
        <p14:creationId xmlns:p14="http://schemas.microsoft.com/office/powerpoint/2010/main" val="729764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4C91FD25-A4B1-461D-B3F9-A6838E961BE0}" type="datetimeFigureOut">
              <a:rPr lang="fr-CH" smtClean="0"/>
              <a:t>15.03.2024</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8757CBA7-E8D8-4411-9363-FD941E850D3A}" type="slidenum">
              <a:rPr lang="fr-CH" smtClean="0"/>
              <a:t>‹N°›</a:t>
            </a:fld>
            <a:endParaRPr lang="fr-CH" dirty="0"/>
          </a:p>
        </p:txBody>
      </p:sp>
    </p:spTree>
    <p:extLst>
      <p:ext uri="{BB962C8B-B14F-4D97-AF65-F5344CB8AC3E}">
        <p14:creationId xmlns:p14="http://schemas.microsoft.com/office/powerpoint/2010/main" val="1847004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2AAFA9B-BD5E-4F58-BFB9-898CA943C4D5}" type="datetimeFigureOut">
              <a:rPr lang="fr-FR" smtClean="0"/>
              <a:t>15/03/2024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A05C3B8-A66D-4C15-B6BD-E56BFE13FFAD}" type="slidenum">
              <a:rPr lang="fr-FR" smtClean="0"/>
              <a:t>‹N°›</a:t>
            </a:fld>
            <a:endParaRPr lang="fr-FR" dirty="0"/>
          </a:p>
        </p:txBody>
      </p:sp>
    </p:spTree>
    <p:extLst>
      <p:ext uri="{BB962C8B-B14F-4D97-AF65-F5344CB8AC3E}">
        <p14:creationId xmlns:p14="http://schemas.microsoft.com/office/powerpoint/2010/main" val="859712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2AAFA9B-BD5E-4F58-BFB9-898CA943C4D5}" type="datetimeFigureOut">
              <a:rPr lang="fr-FR" smtClean="0"/>
              <a:t>15/03/2024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A05C3B8-A66D-4C15-B6BD-E56BFE13FFAD}" type="slidenum">
              <a:rPr lang="fr-FR" smtClean="0"/>
              <a:t>‹N°›</a:t>
            </a:fld>
            <a:endParaRPr lang="fr-FR" dirty="0"/>
          </a:p>
        </p:txBody>
      </p:sp>
    </p:spTree>
    <p:extLst>
      <p:ext uri="{BB962C8B-B14F-4D97-AF65-F5344CB8AC3E}">
        <p14:creationId xmlns:p14="http://schemas.microsoft.com/office/powerpoint/2010/main" val="3295451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2AAFA9B-BD5E-4F58-BFB9-898CA943C4D5}" type="datetimeFigureOut">
              <a:rPr lang="fr-FR" smtClean="0"/>
              <a:t>15/03/2024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A05C3B8-A66D-4C15-B6BD-E56BFE13FFAD}" type="slidenum">
              <a:rPr lang="fr-FR" smtClean="0"/>
              <a:t>‹N°›</a:t>
            </a:fld>
            <a:endParaRPr lang="fr-FR" dirty="0"/>
          </a:p>
        </p:txBody>
      </p:sp>
    </p:spTree>
    <p:extLst>
      <p:ext uri="{BB962C8B-B14F-4D97-AF65-F5344CB8AC3E}">
        <p14:creationId xmlns:p14="http://schemas.microsoft.com/office/powerpoint/2010/main" val="38560144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2AAFA9B-BD5E-4F58-BFB9-898CA943C4D5}" type="datetimeFigureOut">
              <a:rPr lang="fr-FR" smtClean="0"/>
              <a:t>15/03/2024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A05C3B8-A66D-4C15-B6BD-E56BFE13FFAD}" type="slidenum">
              <a:rPr lang="fr-FR" smtClean="0"/>
              <a:t>‹N°›</a:t>
            </a:fld>
            <a:endParaRPr lang="fr-FR" dirty="0"/>
          </a:p>
        </p:txBody>
      </p:sp>
    </p:spTree>
    <p:extLst>
      <p:ext uri="{BB962C8B-B14F-4D97-AF65-F5344CB8AC3E}">
        <p14:creationId xmlns:p14="http://schemas.microsoft.com/office/powerpoint/2010/main" val="841180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2AAFA9B-BD5E-4F58-BFB9-898CA943C4D5}" type="datetimeFigureOut">
              <a:rPr lang="fr-FR" smtClean="0"/>
              <a:t>15/03/2024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CA05C3B8-A66D-4C15-B6BD-E56BFE13FFAD}" type="slidenum">
              <a:rPr lang="fr-FR" smtClean="0"/>
              <a:t>‹N°›</a:t>
            </a:fld>
            <a:endParaRPr lang="fr-FR" dirty="0"/>
          </a:p>
        </p:txBody>
      </p:sp>
    </p:spTree>
    <p:extLst>
      <p:ext uri="{BB962C8B-B14F-4D97-AF65-F5344CB8AC3E}">
        <p14:creationId xmlns:p14="http://schemas.microsoft.com/office/powerpoint/2010/main" val="3641847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2AAFA9B-BD5E-4F58-BFB9-898CA943C4D5}" type="datetimeFigureOut">
              <a:rPr lang="fr-FR" smtClean="0"/>
              <a:t>15/03/2024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CA05C3B8-A66D-4C15-B6BD-E56BFE13FFAD}" type="slidenum">
              <a:rPr lang="fr-FR" smtClean="0"/>
              <a:t>‹N°›</a:t>
            </a:fld>
            <a:endParaRPr lang="fr-FR" dirty="0"/>
          </a:p>
        </p:txBody>
      </p:sp>
    </p:spTree>
    <p:extLst>
      <p:ext uri="{BB962C8B-B14F-4D97-AF65-F5344CB8AC3E}">
        <p14:creationId xmlns:p14="http://schemas.microsoft.com/office/powerpoint/2010/main" val="10578593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2AAFA9B-BD5E-4F58-BFB9-898CA943C4D5}" type="datetimeFigureOut">
              <a:rPr lang="fr-FR" smtClean="0"/>
              <a:t>15/03/2024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A05C3B8-A66D-4C15-B6BD-E56BFE13FFAD}" type="slidenum">
              <a:rPr lang="fr-FR" smtClean="0"/>
              <a:t>‹N°›</a:t>
            </a:fld>
            <a:endParaRPr lang="fr-FR" dirty="0"/>
          </a:p>
        </p:txBody>
      </p:sp>
    </p:spTree>
    <p:extLst>
      <p:ext uri="{BB962C8B-B14F-4D97-AF65-F5344CB8AC3E}">
        <p14:creationId xmlns:p14="http://schemas.microsoft.com/office/powerpoint/2010/main" val="16226973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2AAFA9B-BD5E-4F58-BFB9-898CA943C4D5}" type="datetimeFigureOut">
              <a:rPr lang="fr-FR" smtClean="0"/>
              <a:t>15/03/2024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A05C3B8-A66D-4C15-B6BD-E56BFE13FFAD}" type="slidenum">
              <a:rPr lang="fr-FR" smtClean="0"/>
              <a:t>‹N°›</a:t>
            </a:fld>
            <a:endParaRPr lang="fr-FR" dirty="0"/>
          </a:p>
        </p:txBody>
      </p:sp>
    </p:spTree>
    <p:extLst>
      <p:ext uri="{BB962C8B-B14F-4D97-AF65-F5344CB8AC3E}">
        <p14:creationId xmlns:p14="http://schemas.microsoft.com/office/powerpoint/2010/main" val="128978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fld id="{4C91FD25-A4B1-461D-B3F9-A6838E961BE0}" type="datetimeFigureOut">
              <a:rPr lang="fr-CH" smtClean="0"/>
              <a:t>15.03.2024</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8757CBA7-E8D8-4411-9363-FD941E850D3A}" type="slidenum">
              <a:rPr lang="fr-CH" smtClean="0"/>
              <a:t>‹N°›</a:t>
            </a:fld>
            <a:endParaRPr lang="fr-CH" dirty="0"/>
          </a:p>
        </p:txBody>
      </p:sp>
    </p:spTree>
    <p:extLst>
      <p:ext uri="{BB962C8B-B14F-4D97-AF65-F5344CB8AC3E}">
        <p14:creationId xmlns:p14="http://schemas.microsoft.com/office/powerpoint/2010/main" val="2321046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2AAFA9B-BD5E-4F58-BFB9-898CA943C4D5}" type="datetimeFigureOut">
              <a:rPr lang="fr-FR" smtClean="0"/>
              <a:t>15/03/2024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A05C3B8-A66D-4C15-B6BD-E56BFE13FFAD}" type="slidenum">
              <a:rPr lang="fr-FR" smtClean="0"/>
              <a:t>‹N°›</a:t>
            </a:fld>
            <a:endParaRPr lang="fr-FR" dirty="0"/>
          </a:p>
        </p:txBody>
      </p:sp>
    </p:spTree>
    <p:extLst>
      <p:ext uri="{BB962C8B-B14F-4D97-AF65-F5344CB8AC3E}">
        <p14:creationId xmlns:p14="http://schemas.microsoft.com/office/powerpoint/2010/main" val="21089114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2AAFA9B-BD5E-4F58-BFB9-898CA943C4D5}" type="datetimeFigureOut">
              <a:rPr lang="fr-FR" smtClean="0"/>
              <a:t>15/03/2024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A05C3B8-A66D-4C15-B6BD-E56BFE13FFAD}" type="slidenum">
              <a:rPr lang="fr-FR" smtClean="0"/>
              <a:t>‹N°›</a:t>
            </a:fld>
            <a:endParaRPr lang="fr-FR" dirty="0"/>
          </a:p>
        </p:txBody>
      </p:sp>
    </p:spTree>
    <p:extLst>
      <p:ext uri="{BB962C8B-B14F-4D97-AF65-F5344CB8AC3E}">
        <p14:creationId xmlns:p14="http://schemas.microsoft.com/office/powerpoint/2010/main" val="10547239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2AAFA9B-BD5E-4F58-BFB9-898CA943C4D5}" type="datetimeFigureOut">
              <a:rPr lang="fr-FR" smtClean="0"/>
              <a:t>15/03/2024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A05C3B8-A66D-4C15-B6BD-E56BFE13FFAD}" type="slidenum">
              <a:rPr lang="fr-FR" smtClean="0"/>
              <a:t>‹N°›</a:t>
            </a:fld>
            <a:endParaRPr lang="fr-FR" dirty="0"/>
          </a:p>
        </p:txBody>
      </p:sp>
    </p:spTree>
    <p:extLst>
      <p:ext uri="{BB962C8B-B14F-4D97-AF65-F5344CB8AC3E}">
        <p14:creationId xmlns:p14="http://schemas.microsoft.com/office/powerpoint/2010/main" val="1317439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C91FD25-A4B1-461D-B3F9-A6838E961BE0}" type="datetimeFigureOut">
              <a:rPr lang="fr-CH" smtClean="0"/>
              <a:t>15.03.2024</a:t>
            </a:fld>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8757CBA7-E8D8-4411-9363-FD941E850D3A}" type="slidenum">
              <a:rPr lang="fr-CH" smtClean="0"/>
              <a:t>‹N°›</a:t>
            </a:fld>
            <a:endParaRPr lang="fr-CH" dirty="0"/>
          </a:p>
        </p:txBody>
      </p:sp>
    </p:spTree>
    <p:extLst>
      <p:ext uri="{BB962C8B-B14F-4D97-AF65-F5344CB8AC3E}">
        <p14:creationId xmlns:p14="http://schemas.microsoft.com/office/powerpoint/2010/main" val="221598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fld id="{4C91FD25-A4B1-461D-B3F9-A6838E961BE0}" type="datetimeFigureOut">
              <a:rPr lang="fr-CH" smtClean="0"/>
              <a:t>15.03.2024</a:t>
            </a:fld>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8757CBA7-E8D8-4411-9363-FD941E850D3A}" type="slidenum">
              <a:rPr lang="fr-CH" smtClean="0"/>
              <a:t>‹N°›</a:t>
            </a:fld>
            <a:endParaRPr lang="fr-CH" dirty="0"/>
          </a:p>
        </p:txBody>
      </p:sp>
    </p:spTree>
    <p:extLst>
      <p:ext uri="{BB962C8B-B14F-4D97-AF65-F5344CB8AC3E}">
        <p14:creationId xmlns:p14="http://schemas.microsoft.com/office/powerpoint/2010/main" val="3396039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fld id="{4C91FD25-A4B1-461D-B3F9-A6838E961BE0}" type="datetimeFigureOut">
              <a:rPr lang="fr-CH" smtClean="0"/>
              <a:t>15.03.2024</a:t>
            </a:fld>
            <a:endParaRPr lang="fr-CH" dirty="0"/>
          </a:p>
        </p:txBody>
      </p:sp>
      <p:sp>
        <p:nvSpPr>
          <p:cNvPr id="8" name="Espace réservé du pied de page 7"/>
          <p:cNvSpPr>
            <a:spLocks noGrp="1"/>
          </p:cNvSpPr>
          <p:nvPr>
            <p:ph type="ftr" sz="quarter" idx="11"/>
          </p:nvPr>
        </p:nvSpPr>
        <p:spPr/>
        <p:txBody>
          <a:bodyPr/>
          <a:lstStyle/>
          <a:p>
            <a:endParaRPr lang="fr-CH" dirty="0"/>
          </a:p>
        </p:txBody>
      </p:sp>
      <p:sp>
        <p:nvSpPr>
          <p:cNvPr id="9" name="Espace réservé du numéro de diapositive 8"/>
          <p:cNvSpPr>
            <a:spLocks noGrp="1"/>
          </p:cNvSpPr>
          <p:nvPr>
            <p:ph type="sldNum" sz="quarter" idx="12"/>
          </p:nvPr>
        </p:nvSpPr>
        <p:spPr/>
        <p:txBody>
          <a:bodyPr/>
          <a:lstStyle/>
          <a:p>
            <a:fld id="{8757CBA7-E8D8-4411-9363-FD941E850D3A}" type="slidenum">
              <a:rPr lang="fr-CH" smtClean="0"/>
              <a:t>‹N°›</a:t>
            </a:fld>
            <a:endParaRPr lang="fr-CH" dirty="0"/>
          </a:p>
        </p:txBody>
      </p:sp>
    </p:spTree>
    <p:extLst>
      <p:ext uri="{BB962C8B-B14F-4D97-AF65-F5344CB8AC3E}">
        <p14:creationId xmlns:p14="http://schemas.microsoft.com/office/powerpoint/2010/main" val="820082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e la date 2"/>
          <p:cNvSpPr>
            <a:spLocks noGrp="1"/>
          </p:cNvSpPr>
          <p:nvPr>
            <p:ph type="dt" sz="half" idx="10"/>
          </p:nvPr>
        </p:nvSpPr>
        <p:spPr/>
        <p:txBody>
          <a:bodyPr/>
          <a:lstStyle/>
          <a:p>
            <a:fld id="{4C91FD25-A4B1-461D-B3F9-A6838E961BE0}" type="datetimeFigureOut">
              <a:rPr lang="fr-CH" smtClean="0"/>
              <a:t>15.03.2024</a:t>
            </a:fld>
            <a:endParaRPr lang="fr-CH" dirty="0"/>
          </a:p>
        </p:txBody>
      </p:sp>
      <p:sp>
        <p:nvSpPr>
          <p:cNvPr id="4" name="Espace réservé du pied de page 3"/>
          <p:cNvSpPr>
            <a:spLocks noGrp="1"/>
          </p:cNvSpPr>
          <p:nvPr>
            <p:ph type="ftr" sz="quarter" idx="11"/>
          </p:nvPr>
        </p:nvSpPr>
        <p:spPr/>
        <p:txBody>
          <a:bodyPr/>
          <a:lstStyle/>
          <a:p>
            <a:endParaRPr lang="fr-CH" dirty="0"/>
          </a:p>
        </p:txBody>
      </p:sp>
      <p:sp>
        <p:nvSpPr>
          <p:cNvPr id="5" name="Espace réservé du numéro de diapositive 4"/>
          <p:cNvSpPr>
            <a:spLocks noGrp="1"/>
          </p:cNvSpPr>
          <p:nvPr>
            <p:ph type="sldNum" sz="quarter" idx="12"/>
          </p:nvPr>
        </p:nvSpPr>
        <p:spPr/>
        <p:txBody>
          <a:bodyPr/>
          <a:lstStyle/>
          <a:p>
            <a:fld id="{8757CBA7-E8D8-4411-9363-FD941E850D3A}" type="slidenum">
              <a:rPr lang="fr-CH" smtClean="0"/>
              <a:t>‹N°›</a:t>
            </a:fld>
            <a:endParaRPr lang="fr-CH" dirty="0"/>
          </a:p>
        </p:txBody>
      </p:sp>
    </p:spTree>
    <p:extLst>
      <p:ext uri="{BB962C8B-B14F-4D97-AF65-F5344CB8AC3E}">
        <p14:creationId xmlns:p14="http://schemas.microsoft.com/office/powerpoint/2010/main" val="2805700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C91FD25-A4B1-461D-B3F9-A6838E961BE0}" type="datetimeFigureOut">
              <a:rPr lang="fr-CH" smtClean="0"/>
              <a:t>15.03.2024</a:t>
            </a:fld>
            <a:endParaRPr lang="fr-CH" dirty="0"/>
          </a:p>
        </p:txBody>
      </p:sp>
      <p:sp>
        <p:nvSpPr>
          <p:cNvPr id="3" name="Espace réservé du pied de page 2"/>
          <p:cNvSpPr>
            <a:spLocks noGrp="1"/>
          </p:cNvSpPr>
          <p:nvPr>
            <p:ph type="ftr" sz="quarter" idx="11"/>
          </p:nvPr>
        </p:nvSpPr>
        <p:spPr/>
        <p:txBody>
          <a:bodyPr/>
          <a:lstStyle/>
          <a:p>
            <a:endParaRPr lang="fr-CH" dirty="0"/>
          </a:p>
        </p:txBody>
      </p:sp>
      <p:sp>
        <p:nvSpPr>
          <p:cNvPr id="4" name="Espace réservé du numéro de diapositive 3"/>
          <p:cNvSpPr>
            <a:spLocks noGrp="1"/>
          </p:cNvSpPr>
          <p:nvPr>
            <p:ph type="sldNum" sz="quarter" idx="12"/>
          </p:nvPr>
        </p:nvSpPr>
        <p:spPr/>
        <p:txBody>
          <a:bodyPr/>
          <a:lstStyle/>
          <a:p>
            <a:fld id="{8757CBA7-E8D8-4411-9363-FD941E850D3A}" type="slidenum">
              <a:rPr lang="fr-CH" smtClean="0"/>
              <a:t>‹N°›</a:t>
            </a:fld>
            <a:endParaRPr lang="fr-CH" dirty="0"/>
          </a:p>
        </p:txBody>
      </p:sp>
    </p:spTree>
    <p:extLst>
      <p:ext uri="{BB962C8B-B14F-4D97-AF65-F5344CB8AC3E}">
        <p14:creationId xmlns:p14="http://schemas.microsoft.com/office/powerpoint/2010/main" val="1240989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C91FD25-A4B1-461D-B3F9-A6838E961BE0}" type="datetimeFigureOut">
              <a:rPr lang="fr-CH" smtClean="0"/>
              <a:t>15.03.2024</a:t>
            </a:fld>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8757CBA7-E8D8-4411-9363-FD941E850D3A}" type="slidenum">
              <a:rPr lang="fr-CH" smtClean="0"/>
              <a:t>‹N°›</a:t>
            </a:fld>
            <a:endParaRPr lang="fr-CH" dirty="0"/>
          </a:p>
        </p:txBody>
      </p:sp>
    </p:spTree>
    <p:extLst>
      <p:ext uri="{BB962C8B-B14F-4D97-AF65-F5344CB8AC3E}">
        <p14:creationId xmlns:p14="http://schemas.microsoft.com/office/powerpoint/2010/main" val="9816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C91FD25-A4B1-461D-B3F9-A6838E961BE0}" type="datetimeFigureOut">
              <a:rPr lang="fr-CH" smtClean="0"/>
              <a:t>15.03.2024</a:t>
            </a:fld>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8757CBA7-E8D8-4411-9363-FD941E850D3A}" type="slidenum">
              <a:rPr lang="fr-CH" smtClean="0"/>
              <a:t>‹N°›</a:t>
            </a:fld>
            <a:endParaRPr lang="fr-CH" dirty="0"/>
          </a:p>
        </p:txBody>
      </p:sp>
    </p:spTree>
    <p:extLst>
      <p:ext uri="{BB962C8B-B14F-4D97-AF65-F5344CB8AC3E}">
        <p14:creationId xmlns:p14="http://schemas.microsoft.com/office/powerpoint/2010/main" val="31665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1FD25-A4B1-461D-B3F9-A6838E961BE0}" type="datetimeFigureOut">
              <a:rPr lang="fr-CH" smtClean="0"/>
              <a:t>15.03.2024</a:t>
            </a:fld>
            <a:endParaRPr lang="fr-CH"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7CBA7-E8D8-4411-9363-FD941E850D3A}" type="slidenum">
              <a:rPr lang="fr-CH" smtClean="0"/>
              <a:t>‹N°›</a:t>
            </a:fld>
            <a:endParaRPr lang="fr-CH" dirty="0"/>
          </a:p>
        </p:txBody>
      </p:sp>
    </p:spTree>
    <p:extLst>
      <p:ext uri="{BB962C8B-B14F-4D97-AF65-F5344CB8AC3E}">
        <p14:creationId xmlns:p14="http://schemas.microsoft.com/office/powerpoint/2010/main" val="296017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AFA9B-BD5E-4F58-BFB9-898CA943C4D5}" type="datetimeFigureOut">
              <a:rPr lang="fr-FR" smtClean="0"/>
              <a:t>15/03/2024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5C3B8-A66D-4C15-B6BD-E56BFE13FFAD}" type="slidenum">
              <a:rPr lang="fr-FR" smtClean="0"/>
              <a:t>‹N°›</a:t>
            </a:fld>
            <a:endParaRPr lang="fr-FR" dirty="0"/>
          </a:p>
        </p:txBody>
      </p:sp>
    </p:spTree>
    <p:extLst>
      <p:ext uri="{BB962C8B-B14F-4D97-AF65-F5344CB8AC3E}">
        <p14:creationId xmlns:p14="http://schemas.microsoft.com/office/powerpoint/2010/main" val="545607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2.xml"/><Relationship Id="rId16" Type="http://schemas.openxmlformats.org/officeDocument/2006/relationships/image" Target="../media/image18.png"/><Relationship Id="rId1" Type="http://schemas.openxmlformats.org/officeDocument/2006/relationships/slideLayout" Target="../slideLayouts/slideLayout1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21.png"/></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3.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62674" y="260649"/>
            <a:ext cx="8712967" cy="720080"/>
          </a:xfrm>
        </p:spPr>
        <p:txBody>
          <a:bodyPr>
            <a:normAutofit/>
          </a:bodyPr>
          <a:lstStyle/>
          <a:p>
            <a:r>
              <a:rPr lang="fr-CH" sz="2800" b="1" dirty="0">
                <a:solidFill>
                  <a:srgbClr val="0070C0"/>
                </a:solidFill>
                <a:latin typeface="Arial" panose="020B0604020202020204" pitchFamily="34" charset="0"/>
                <a:cs typeface="Arial" panose="020B0604020202020204" pitchFamily="34" charset="0"/>
              </a:rPr>
              <a:t>Tour</a:t>
            </a:r>
            <a:r>
              <a:rPr lang="fr-CH" sz="2800" b="1" dirty="0">
                <a:solidFill>
                  <a:srgbClr val="0070C0"/>
                </a:solidFill>
              </a:rPr>
              <a:t> Romand présente le challenge 2024</a:t>
            </a:r>
            <a:endParaRPr lang="fr-CH" sz="8000" b="1" dirty="0">
              <a:solidFill>
                <a:srgbClr val="0070C0"/>
              </a:solidFill>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1124744"/>
            <a:ext cx="4816670" cy="3384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Sous-titre 2"/>
          <p:cNvSpPr txBox="1">
            <a:spLocks/>
          </p:cNvSpPr>
          <p:nvPr/>
        </p:nvSpPr>
        <p:spPr>
          <a:xfrm>
            <a:off x="437854" y="4941168"/>
            <a:ext cx="8712967"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CH" sz="1600" b="1" i="1" dirty="0">
                <a:solidFill>
                  <a:srgbClr val="0070C0"/>
                </a:solidFill>
                <a:latin typeface="Arial" panose="020B0604020202020204" pitchFamily="34" charset="0"/>
                <a:cs typeface="Arial" panose="020B0604020202020204" pitchFamily="34" charset="0"/>
              </a:rPr>
              <a:t>Organisation by fédération romande des sports équestres </a:t>
            </a:r>
          </a:p>
          <a:p>
            <a:r>
              <a:rPr lang="fr-CH" sz="1600" b="1" i="1" dirty="0">
                <a:solidFill>
                  <a:srgbClr val="0070C0"/>
                </a:solidFill>
                <a:latin typeface="Arial" panose="020B0604020202020204" pitchFamily="34" charset="0"/>
                <a:cs typeface="Arial" panose="020B0604020202020204" pitchFamily="34" charset="0"/>
              </a:rPr>
              <a:t>Eric Angéloz délégué saut d'obstacles</a:t>
            </a:r>
          </a:p>
        </p:txBody>
      </p:sp>
    </p:spTree>
    <p:extLst>
      <p:ext uri="{BB962C8B-B14F-4D97-AF65-F5344CB8AC3E}">
        <p14:creationId xmlns:p14="http://schemas.microsoft.com/office/powerpoint/2010/main" val="1392327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16632"/>
            <a:ext cx="8640960" cy="927369"/>
          </a:xfrm>
        </p:spPr>
        <p:txBody>
          <a:bodyPr>
            <a:normAutofit/>
          </a:bodyPr>
          <a:lstStyle/>
          <a:p>
            <a:r>
              <a:rPr lang="fr-FR" sz="2400" b="1" dirty="0">
                <a:solidFill>
                  <a:srgbClr val="0070C0"/>
                </a:solidFill>
              </a:rPr>
              <a:t>Tour Romand: un tremplin vers le ***** de Genève</a:t>
            </a:r>
            <a:br>
              <a:rPr lang="fr-FR" dirty="0">
                <a:solidFill>
                  <a:schemeClr val="tx2"/>
                </a:solidFill>
              </a:rPr>
            </a:br>
            <a:r>
              <a:rPr lang="fr-FR" sz="1200" i="1" dirty="0">
                <a:solidFill>
                  <a:schemeClr val="tx2"/>
                </a:solidFill>
              </a:rPr>
              <a:t>Ces trois cracks cavaliers sont devenus CHAMPIONS SUISSE </a:t>
            </a:r>
            <a:br>
              <a:rPr lang="fr-FR" sz="1200" i="1" dirty="0">
                <a:solidFill>
                  <a:schemeClr val="tx2"/>
                </a:solidFill>
              </a:rPr>
            </a:br>
            <a:r>
              <a:rPr lang="fr-FR" sz="1200" i="1" dirty="0">
                <a:solidFill>
                  <a:schemeClr val="tx2"/>
                </a:solidFill>
              </a:rPr>
              <a:t>Le Tour Romand : une compétition fertile pour les champions de demain</a:t>
            </a:r>
            <a:endParaRPr lang="fr-FR" sz="1200" dirty="0">
              <a:solidFill>
                <a:schemeClr val="tx2"/>
              </a:solidFill>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614" y="3717032"/>
            <a:ext cx="3397306" cy="2264379"/>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1052735"/>
            <a:ext cx="2804736" cy="2174085"/>
          </a:xfrm>
          <a:prstGeom prst="rect">
            <a:avLst/>
          </a:prstGeom>
        </p:spPr>
      </p:pic>
      <p:pic>
        <p:nvPicPr>
          <p:cNvPr id="7" name="Imag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92080" y="3693028"/>
            <a:ext cx="3635896" cy="2423931"/>
          </a:xfrm>
          <a:prstGeom prst="rect">
            <a:avLst/>
          </a:prstGeom>
        </p:spPr>
      </p:pic>
      <p:sp>
        <p:nvSpPr>
          <p:cNvPr id="8" name="ZoneTexte 7"/>
          <p:cNvSpPr txBox="1"/>
          <p:nvPr/>
        </p:nvSpPr>
        <p:spPr>
          <a:xfrm>
            <a:off x="319528" y="6116959"/>
            <a:ext cx="3667479" cy="461665"/>
          </a:xfrm>
          <a:prstGeom prst="rect">
            <a:avLst/>
          </a:prstGeom>
          <a:noFill/>
        </p:spPr>
        <p:txBody>
          <a:bodyPr wrap="none" rtlCol="0">
            <a:spAutoFit/>
          </a:bodyPr>
          <a:lstStyle/>
          <a:p>
            <a:pPr algn="ctr"/>
            <a:r>
              <a:rPr lang="fr-FR" sz="1200" b="1" dirty="0">
                <a:solidFill>
                  <a:schemeClr val="tx2"/>
                </a:solidFill>
              </a:rPr>
              <a:t>Brian Balsiger vainqueur d'une étape du TR en 2016</a:t>
            </a:r>
          </a:p>
          <a:p>
            <a:pPr algn="ctr"/>
            <a:r>
              <a:rPr lang="fr-FR" sz="1200" b="1" dirty="0">
                <a:solidFill>
                  <a:schemeClr val="tx2"/>
                </a:solidFill>
              </a:rPr>
              <a:t>Champion Suisse Elite &amp; vainqueur en World Cup 2019</a:t>
            </a:r>
          </a:p>
        </p:txBody>
      </p:sp>
      <p:sp>
        <p:nvSpPr>
          <p:cNvPr id="9" name="ZoneTexte 8"/>
          <p:cNvSpPr txBox="1"/>
          <p:nvPr/>
        </p:nvSpPr>
        <p:spPr>
          <a:xfrm>
            <a:off x="4788024" y="6149714"/>
            <a:ext cx="4382546" cy="461665"/>
          </a:xfrm>
          <a:prstGeom prst="rect">
            <a:avLst/>
          </a:prstGeom>
          <a:noFill/>
        </p:spPr>
        <p:txBody>
          <a:bodyPr wrap="none" rtlCol="0">
            <a:spAutoFit/>
          </a:bodyPr>
          <a:lstStyle/>
          <a:p>
            <a:pPr algn="ctr"/>
            <a:r>
              <a:rPr lang="fr-FR" sz="1200" b="1" dirty="0">
                <a:solidFill>
                  <a:schemeClr val="tx2"/>
                </a:solidFill>
              </a:rPr>
              <a:t>Robin Godel vainqueur d'une étape du TR en 2017</a:t>
            </a:r>
          </a:p>
          <a:p>
            <a:pPr algn="ctr"/>
            <a:r>
              <a:rPr lang="fr-FR" sz="1200" b="1" dirty="0">
                <a:solidFill>
                  <a:schemeClr val="tx2"/>
                </a:solidFill>
              </a:rPr>
              <a:t>Champion Suisse de concours complet &amp; qualifié pour les JO 2021</a:t>
            </a:r>
          </a:p>
        </p:txBody>
      </p:sp>
      <p:sp>
        <p:nvSpPr>
          <p:cNvPr id="10" name="ZoneTexte 9"/>
          <p:cNvSpPr txBox="1"/>
          <p:nvPr/>
        </p:nvSpPr>
        <p:spPr>
          <a:xfrm>
            <a:off x="2215124" y="3244914"/>
            <a:ext cx="4493410" cy="461665"/>
          </a:xfrm>
          <a:prstGeom prst="rect">
            <a:avLst/>
          </a:prstGeom>
          <a:noFill/>
        </p:spPr>
        <p:txBody>
          <a:bodyPr wrap="none" rtlCol="0">
            <a:spAutoFit/>
          </a:bodyPr>
          <a:lstStyle/>
          <a:p>
            <a:pPr algn="ctr"/>
            <a:r>
              <a:rPr lang="fr-FR" sz="1200" b="1" dirty="0">
                <a:solidFill>
                  <a:schemeClr val="tx2"/>
                </a:solidFill>
              </a:rPr>
              <a:t>Samuel Joye vainqueur du classement général du TR en 2018 - 2019</a:t>
            </a:r>
          </a:p>
          <a:p>
            <a:pPr algn="ctr"/>
            <a:r>
              <a:rPr lang="fr-FR" sz="1200" b="1" dirty="0">
                <a:solidFill>
                  <a:schemeClr val="tx2"/>
                </a:solidFill>
              </a:rPr>
              <a:t>Champion Suisse R 2018 &amp; vice champion en 2019</a:t>
            </a:r>
          </a:p>
        </p:txBody>
      </p:sp>
    </p:spTree>
    <p:extLst>
      <p:ext uri="{BB962C8B-B14F-4D97-AF65-F5344CB8AC3E}">
        <p14:creationId xmlns:p14="http://schemas.microsoft.com/office/powerpoint/2010/main" val="2419928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67542" y="332656"/>
            <a:ext cx="8208911" cy="6164648"/>
          </a:xfrm>
        </p:spPr>
        <p:txBody>
          <a:bodyPr>
            <a:normAutofit lnSpcReduction="10000"/>
          </a:bodyPr>
          <a:lstStyle/>
          <a:p>
            <a:endParaRPr lang="fr-CH" sz="2000" dirty="0">
              <a:solidFill>
                <a:srgbClr val="0070C0"/>
              </a:solidFill>
            </a:endParaRPr>
          </a:p>
          <a:p>
            <a:r>
              <a:rPr lang="fr-CH" sz="2400" b="1" u="sng" dirty="0">
                <a:solidFill>
                  <a:srgbClr val="0070C0"/>
                </a:solidFill>
                <a:latin typeface="Arial" panose="020B0604020202020204" pitchFamily="34" charset="0"/>
                <a:cs typeface="Arial" panose="020B0604020202020204" pitchFamily="34" charset="0"/>
              </a:rPr>
              <a:t>Tour Romand 24</a:t>
            </a:r>
            <a:endParaRPr lang="fr-CH" sz="2400" b="1" dirty="0">
              <a:solidFill>
                <a:srgbClr val="0070C0"/>
              </a:solidFill>
            </a:endParaRPr>
          </a:p>
          <a:p>
            <a:r>
              <a:rPr lang="fr-CH" sz="2000" b="1" dirty="0">
                <a:solidFill>
                  <a:srgbClr val="0070C0"/>
                </a:solidFill>
                <a:latin typeface="Arial" panose="020B0604020202020204" pitchFamily="34" charset="0"/>
                <a:cs typeface="Arial" panose="020B0604020202020204" pitchFamily="34" charset="0"/>
              </a:rPr>
              <a:t> </a:t>
            </a:r>
          </a:p>
          <a:p>
            <a:pPr marL="2774950" lvl="0" indent="-2774950" algn="l"/>
            <a:r>
              <a:rPr lang="fr-CH" sz="2000" b="1" dirty="0">
                <a:solidFill>
                  <a:schemeClr val="accent1"/>
                </a:solidFill>
                <a:latin typeface="Arial" panose="020B0604020202020204" pitchFamily="34" charset="0"/>
                <a:cs typeface="Arial" panose="020B0604020202020204" pitchFamily="34" charset="0"/>
              </a:rPr>
              <a:t>7 Avril	Yverdon</a:t>
            </a:r>
          </a:p>
          <a:p>
            <a:pPr marL="2774950" lvl="0" indent="-2774950" algn="l"/>
            <a:r>
              <a:rPr lang="fr-CH" sz="2000" b="1" dirty="0">
                <a:solidFill>
                  <a:schemeClr val="accent1"/>
                </a:solidFill>
                <a:latin typeface="Arial" panose="020B0604020202020204" pitchFamily="34" charset="0"/>
                <a:cs typeface="Arial" panose="020B0604020202020204" pitchFamily="34" charset="0"/>
              </a:rPr>
              <a:t>21 Avril	Sion</a:t>
            </a:r>
          </a:p>
          <a:p>
            <a:pPr marL="2774950" lvl="0" indent="-2774950" algn="l"/>
            <a:r>
              <a:rPr lang="fr-CH" sz="2000" b="1" dirty="0">
                <a:solidFill>
                  <a:schemeClr val="accent1"/>
                </a:solidFill>
                <a:latin typeface="Arial" panose="020B0604020202020204" pitchFamily="34" charset="0"/>
                <a:cs typeface="Arial" panose="020B0604020202020204" pitchFamily="34" charset="0"/>
              </a:rPr>
              <a:t>12 Mai	Marsens</a:t>
            </a:r>
          </a:p>
          <a:p>
            <a:pPr marL="2774950" indent="-2774950" algn="l"/>
            <a:r>
              <a:rPr lang="fr-CH" sz="2000" b="1" dirty="0">
                <a:solidFill>
                  <a:srgbClr val="0070C0"/>
                </a:solidFill>
                <a:latin typeface="Arial" panose="020B0604020202020204" pitchFamily="34" charset="0"/>
                <a:cs typeface="Arial" panose="020B0604020202020204" pitchFamily="34" charset="0"/>
              </a:rPr>
              <a:t>19 Mai	Plaffeien</a:t>
            </a:r>
          </a:p>
          <a:p>
            <a:pPr marL="2774950" lvl="0" indent="-2774950" algn="l"/>
            <a:r>
              <a:rPr lang="fr-CH" sz="2000" b="1" dirty="0">
                <a:solidFill>
                  <a:srgbClr val="0070C0"/>
                </a:solidFill>
                <a:latin typeface="Arial" panose="020B0604020202020204" pitchFamily="34" charset="0"/>
                <a:cs typeface="Arial" panose="020B0604020202020204" pitchFamily="34" charset="0"/>
              </a:rPr>
              <a:t>8 Juin	Crête		</a:t>
            </a:r>
          </a:p>
          <a:p>
            <a:pPr marL="2774950" lvl="0" indent="-2774950" algn="l"/>
            <a:r>
              <a:rPr lang="fr-CH" sz="2000" b="1" dirty="0">
                <a:solidFill>
                  <a:srgbClr val="0070C0"/>
                </a:solidFill>
                <a:latin typeface="Arial" panose="020B0604020202020204" pitchFamily="34" charset="0"/>
                <a:cs typeface="Arial" panose="020B0604020202020204" pitchFamily="34" charset="0"/>
              </a:rPr>
              <a:t>23 Juin	Payerne</a:t>
            </a:r>
          </a:p>
          <a:p>
            <a:pPr marL="2774950" lvl="0" indent="-2774950" algn="l"/>
            <a:r>
              <a:rPr lang="fr-CH" sz="2000" b="1" dirty="0">
                <a:solidFill>
                  <a:srgbClr val="0070C0"/>
                </a:solidFill>
                <a:latin typeface="Arial" panose="020B0604020202020204" pitchFamily="34" charset="0"/>
                <a:cs typeface="Arial" panose="020B0604020202020204" pitchFamily="34" charset="0"/>
              </a:rPr>
              <a:t>30 Juin	Corcelles</a:t>
            </a:r>
          </a:p>
          <a:p>
            <a:pPr marL="2774950" lvl="0" indent="-2774950" algn="l"/>
            <a:r>
              <a:rPr lang="fr-CH" sz="2000" b="1" dirty="0">
                <a:solidFill>
                  <a:srgbClr val="0070C0"/>
                </a:solidFill>
                <a:latin typeface="Arial" panose="020B0604020202020204" pitchFamily="34" charset="0"/>
                <a:cs typeface="Arial" panose="020B0604020202020204" pitchFamily="34" charset="0"/>
              </a:rPr>
              <a:t>21 Juillet	</a:t>
            </a:r>
            <a:r>
              <a:rPr lang="fr-CH" sz="2000" b="1" dirty="0">
                <a:solidFill>
                  <a:srgbClr val="FF0000"/>
                </a:solidFill>
                <a:latin typeface="Arial" panose="020B0604020202020204" pitchFamily="34" charset="0"/>
                <a:cs typeface="Arial" panose="020B0604020202020204" pitchFamily="34" charset="0"/>
              </a:rPr>
              <a:t>Finale CS R </a:t>
            </a:r>
            <a:r>
              <a:rPr lang="fr-CH" sz="2000" b="1" dirty="0" err="1">
                <a:solidFill>
                  <a:srgbClr val="FF0000"/>
                </a:solidFill>
                <a:latin typeface="Arial" panose="020B0604020202020204" pitchFamily="34" charset="0"/>
                <a:cs typeface="Arial" panose="020B0604020202020204" pitchFamily="34" charset="0"/>
              </a:rPr>
              <a:t>Dagmersellen</a:t>
            </a:r>
            <a:endParaRPr lang="fr-CH" sz="2000" b="1" dirty="0">
              <a:solidFill>
                <a:srgbClr val="FF0000"/>
              </a:solidFill>
              <a:latin typeface="Arial" panose="020B0604020202020204" pitchFamily="34" charset="0"/>
              <a:cs typeface="Arial" panose="020B0604020202020204" pitchFamily="34" charset="0"/>
            </a:endParaRPr>
          </a:p>
          <a:p>
            <a:pPr marL="2774950" lvl="0" indent="-2774950" algn="l"/>
            <a:r>
              <a:rPr lang="fr-CH" sz="2000" b="1" dirty="0">
                <a:solidFill>
                  <a:srgbClr val="0070C0"/>
                </a:solidFill>
                <a:latin typeface="Arial" panose="020B0604020202020204" pitchFamily="34" charset="0"/>
                <a:cs typeface="Arial" panose="020B0604020202020204" pitchFamily="34" charset="0"/>
              </a:rPr>
              <a:t>28 Juillet	Fenin</a:t>
            </a:r>
          </a:p>
          <a:p>
            <a:pPr marL="2774950" lvl="0" indent="-2774950" algn="l"/>
            <a:r>
              <a:rPr lang="fr-CH" sz="2000" b="1" dirty="0">
                <a:solidFill>
                  <a:srgbClr val="0070C0"/>
                </a:solidFill>
                <a:latin typeface="Arial" panose="020B0604020202020204" pitchFamily="34" charset="0"/>
                <a:cs typeface="Arial" panose="020B0604020202020204" pitchFamily="34" charset="0"/>
              </a:rPr>
              <a:t>18 août 	Saignelégier</a:t>
            </a:r>
          </a:p>
          <a:p>
            <a:pPr marL="2774950" lvl="0" indent="-2774950" algn="l"/>
            <a:r>
              <a:rPr lang="fr-CH" sz="2000" b="1" dirty="0">
                <a:solidFill>
                  <a:srgbClr val="0070C0"/>
                </a:solidFill>
                <a:latin typeface="Arial" panose="020B0604020202020204" pitchFamily="34" charset="0"/>
                <a:cs typeface="Arial" panose="020B0604020202020204" pitchFamily="34" charset="0"/>
              </a:rPr>
              <a:t>1 septembre	Finale Marsens *</a:t>
            </a:r>
          </a:p>
          <a:p>
            <a:pPr marL="2774950" indent="-2774950" algn="l"/>
            <a:r>
              <a:rPr lang="fr-CH" sz="2000" b="1" dirty="0">
                <a:solidFill>
                  <a:srgbClr val="FF0000"/>
                </a:solidFill>
                <a:latin typeface="Arial" panose="020B0604020202020204" pitchFamily="34" charset="0"/>
                <a:cs typeface="Arial" panose="020B0604020202020204" pitchFamily="34" charset="0"/>
              </a:rPr>
              <a:t> </a:t>
            </a:r>
            <a:endParaRPr lang="fr-CH" sz="2000" b="1" dirty="0">
              <a:solidFill>
                <a:srgbClr val="0070C0"/>
              </a:solidFill>
              <a:latin typeface="Arial" panose="020B0604020202020204" pitchFamily="34" charset="0"/>
              <a:cs typeface="Arial" panose="020B0604020202020204" pitchFamily="34" charset="0"/>
            </a:endParaRPr>
          </a:p>
          <a:p>
            <a:pPr marL="2774950" indent="-2774950" algn="l"/>
            <a:endParaRPr lang="fr-CH" sz="2000" b="1" dirty="0">
              <a:solidFill>
                <a:srgbClr val="0070C0"/>
              </a:solidFill>
              <a:latin typeface="Arial" panose="020B0604020202020204" pitchFamily="34" charset="0"/>
              <a:cs typeface="Arial" panose="020B0604020202020204" pitchFamily="34" charset="0"/>
            </a:endParaRPr>
          </a:p>
          <a:p>
            <a:pPr marL="2774950" indent="-2774950" algn="l"/>
            <a:endParaRPr lang="fr-CH" sz="1100" b="1" dirty="0">
              <a:solidFill>
                <a:srgbClr val="0070C0"/>
              </a:solidFill>
              <a:latin typeface="Arial" panose="020B0604020202020204" pitchFamily="34" charset="0"/>
              <a:cs typeface="Arial" panose="020B0604020202020204" pitchFamily="34" charset="0"/>
            </a:endParaRPr>
          </a:p>
          <a:p>
            <a:pPr marL="1704975" lvl="0" indent="-1704975"/>
            <a:r>
              <a:rPr lang="fr-CH" sz="1100" b="1" i="1" dirty="0">
                <a:solidFill>
                  <a:srgbClr val="0070C0"/>
                </a:solidFill>
                <a:latin typeface="Arial" panose="020B0604020202020204" pitchFamily="34" charset="0"/>
                <a:cs typeface="Arial" panose="020B0604020202020204" pitchFamily="34" charset="0"/>
              </a:rPr>
              <a:t>Règlements &amp; Résultats Facebook Tour Romand ou www.fer.ch </a:t>
            </a:r>
          </a:p>
          <a:p>
            <a:pPr marL="1704975" lvl="0" indent="-1704975"/>
            <a:r>
              <a:rPr lang="fr-CH" sz="1100" b="1" i="1" dirty="0">
                <a:solidFill>
                  <a:srgbClr val="0070C0"/>
                </a:solidFill>
                <a:latin typeface="Arial" panose="020B0604020202020204" pitchFamily="34" charset="0"/>
                <a:cs typeface="Arial" panose="020B0604020202020204" pitchFamily="34" charset="0"/>
              </a:rPr>
              <a:t>* À confirmer</a:t>
            </a:r>
            <a:endParaRPr lang="fr-CH" sz="1100" i="1" dirty="0">
              <a:solidFill>
                <a:srgbClr val="0070C0"/>
              </a:solidFill>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88920" y="772495"/>
            <a:ext cx="971551" cy="682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Image 1">
            <a:extLst>
              <a:ext uri="{FF2B5EF4-FFF2-40B4-BE49-F238E27FC236}">
                <a16:creationId xmlns:a16="http://schemas.microsoft.com/office/drawing/2014/main" id="{3AF4DFF9-EC57-4922-973E-31309E0B4ADA}"/>
              </a:ext>
            </a:extLst>
          </p:cNvPr>
          <p:cNvPicPr>
            <a:picLocks noChangeAspect="1"/>
          </p:cNvPicPr>
          <p:nvPr/>
        </p:nvPicPr>
        <p:blipFill>
          <a:blip r:embed="rId4"/>
          <a:stretch>
            <a:fillRect/>
          </a:stretch>
        </p:blipFill>
        <p:spPr>
          <a:xfrm>
            <a:off x="6150988" y="5142564"/>
            <a:ext cx="1553915" cy="648915"/>
          </a:xfrm>
          <a:prstGeom prst="rect">
            <a:avLst/>
          </a:prstGeom>
        </p:spPr>
      </p:pic>
      <p:pic>
        <p:nvPicPr>
          <p:cNvPr id="4" name="Image 3">
            <a:extLst>
              <a:ext uri="{FF2B5EF4-FFF2-40B4-BE49-F238E27FC236}">
                <a16:creationId xmlns:a16="http://schemas.microsoft.com/office/drawing/2014/main" id="{B1E1B3A2-ECC3-4B4A-ACB5-587D52EA4467}"/>
              </a:ext>
            </a:extLst>
          </p:cNvPr>
          <p:cNvPicPr>
            <a:picLocks noChangeAspect="1"/>
          </p:cNvPicPr>
          <p:nvPr/>
        </p:nvPicPr>
        <p:blipFill>
          <a:blip r:embed="rId5"/>
          <a:stretch>
            <a:fillRect/>
          </a:stretch>
        </p:blipFill>
        <p:spPr>
          <a:xfrm>
            <a:off x="1969548" y="772495"/>
            <a:ext cx="695039" cy="680458"/>
          </a:xfrm>
          <a:prstGeom prst="rect">
            <a:avLst/>
          </a:prstGeom>
        </p:spPr>
      </p:pic>
      <p:pic>
        <p:nvPicPr>
          <p:cNvPr id="6" name="Image 5">
            <a:extLst>
              <a:ext uri="{FF2B5EF4-FFF2-40B4-BE49-F238E27FC236}">
                <a16:creationId xmlns:a16="http://schemas.microsoft.com/office/drawing/2014/main" id="{2260BAB5-A514-46F0-8554-123961A75FA3}"/>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23528" y="5142564"/>
            <a:ext cx="1467133" cy="689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a:extLst>
              <a:ext uri="{FF2B5EF4-FFF2-40B4-BE49-F238E27FC236}">
                <a16:creationId xmlns:a16="http://schemas.microsoft.com/office/drawing/2014/main" id="{DBB1C6E1-5551-4A1E-8E89-C248ED05A3BB}"/>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172450" y="1700808"/>
            <a:ext cx="9715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 8">
            <a:extLst>
              <a:ext uri="{FF2B5EF4-FFF2-40B4-BE49-F238E27FC236}">
                <a16:creationId xmlns:a16="http://schemas.microsoft.com/office/drawing/2014/main" id="{EA98F99F-58D1-45D7-8AAE-6E1DC8CC754F}"/>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172450" y="798137"/>
            <a:ext cx="97155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9">
            <a:extLst>
              <a:ext uri="{FF2B5EF4-FFF2-40B4-BE49-F238E27FC236}">
                <a16:creationId xmlns:a16="http://schemas.microsoft.com/office/drawing/2014/main" id="{C44232AB-1F08-4158-AEA3-A36A1298A95D}"/>
              </a:ext>
            </a:extLst>
          </p:cNvPr>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8200203" y="2851609"/>
            <a:ext cx="9525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a:extLst>
              <a:ext uri="{FF2B5EF4-FFF2-40B4-BE49-F238E27FC236}">
                <a16:creationId xmlns:a16="http://schemas.microsoft.com/office/drawing/2014/main" id="{2B0F3B6A-CA48-478A-9B15-A6530759B494}"/>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169206" y="3873103"/>
            <a:ext cx="830727" cy="610829"/>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Image 11">
            <a:extLst>
              <a:ext uri="{FF2B5EF4-FFF2-40B4-BE49-F238E27FC236}">
                <a16:creationId xmlns:a16="http://schemas.microsoft.com/office/drawing/2014/main" id="{99ABE7C8-9452-4BBF-9806-7981649D4E6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169207" y="4827923"/>
            <a:ext cx="929958"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 12">
            <a:extLst>
              <a:ext uri="{FF2B5EF4-FFF2-40B4-BE49-F238E27FC236}">
                <a16:creationId xmlns:a16="http://schemas.microsoft.com/office/drawing/2014/main" id="{220188EF-76A7-4CD4-8FE4-4EA83AB491B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200203" y="13496"/>
            <a:ext cx="962025" cy="648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2">
            <a:extLst>
              <a:ext uri="{FF2B5EF4-FFF2-40B4-BE49-F238E27FC236}">
                <a16:creationId xmlns:a16="http://schemas.microsoft.com/office/drawing/2014/main" id="{3AD7DEFD-9FAF-48D6-AABF-9EA6DBA157B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48329" y="5902951"/>
            <a:ext cx="971550" cy="962025"/>
          </a:xfrm>
          <a:prstGeom prst="rect">
            <a:avLst/>
          </a:prstGeom>
          <a:noFill/>
          <a:ln>
            <a:noFill/>
          </a:ln>
          <a:extLst>
            <a:ext uri="{909E8E84-426E-40DD-AFC4-6F175D3DCCD1}">
              <a14:hiddenFill xmlns:a14="http://schemas.microsoft.com/office/drawing/2010/main">
                <a:solidFill>
                  <a:srgbClr val="4F81BD"/>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 17">
            <a:extLst>
              <a:ext uri="{FF2B5EF4-FFF2-40B4-BE49-F238E27FC236}">
                <a16:creationId xmlns:a16="http://schemas.microsoft.com/office/drawing/2014/main" id="{043B36E6-17D6-4683-AAEE-E0AF55CB39F6}"/>
              </a:ext>
            </a:extLst>
          </p:cNvPr>
          <p:cNvPicPr>
            <a:picLocks noChangeAspect="1"/>
          </p:cNvPicPr>
          <p:nvPr/>
        </p:nvPicPr>
        <p:blipFill>
          <a:blip r:embed="rId14"/>
          <a:stretch>
            <a:fillRect/>
          </a:stretch>
        </p:blipFill>
        <p:spPr>
          <a:xfrm>
            <a:off x="1790661" y="13485"/>
            <a:ext cx="5553075" cy="648914"/>
          </a:xfrm>
          <a:prstGeom prst="rect">
            <a:avLst/>
          </a:prstGeom>
        </p:spPr>
      </p:pic>
      <p:pic>
        <p:nvPicPr>
          <p:cNvPr id="16" name="Image 15">
            <a:extLst>
              <a:ext uri="{FF2B5EF4-FFF2-40B4-BE49-F238E27FC236}">
                <a16:creationId xmlns:a16="http://schemas.microsoft.com/office/drawing/2014/main" id="{BD42FB0D-229E-72DA-47BC-807A0666263C}"/>
              </a:ext>
            </a:extLst>
          </p:cNvPr>
          <p:cNvPicPr>
            <a:picLocks noChangeAspect="1"/>
          </p:cNvPicPr>
          <p:nvPr/>
        </p:nvPicPr>
        <p:blipFill>
          <a:blip r:embed="rId15"/>
          <a:stretch>
            <a:fillRect/>
          </a:stretch>
        </p:blipFill>
        <p:spPr>
          <a:xfrm>
            <a:off x="51704" y="13485"/>
            <a:ext cx="1528262" cy="937476"/>
          </a:xfrm>
          <a:prstGeom prst="rect">
            <a:avLst/>
          </a:prstGeom>
        </p:spPr>
      </p:pic>
      <p:pic>
        <p:nvPicPr>
          <p:cNvPr id="7" name="Image 6">
            <a:extLst>
              <a:ext uri="{FF2B5EF4-FFF2-40B4-BE49-F238E27FC236}">
                <a16:creationId xmlns:a16="http://schemas.microsoft.com/office/drawing/2014/main" id="{149D7E74-99D2-D9FE-01A7-BA7CA82BA25F}"/>
              </a:ext>
            </a:extLst>
          </p:cNvPr>
          <p:cNvPicPr>
            <a:picLocks noChangeAspect="1"/>
          </p:cNvPicPr>
          <p:nvPr/>
        </p:nvPicPr>
        <p:blipFill>
          <a:blip r:embed="rId16"/>
          <a:stretch>
            <a:fillRect/>
          </a:stretch>
        </p:blipFill>
        <p:spPr>
          <a:xfrm>
            <a:off x="3347864" y="5142564"/>
            <a:ext cx="2047875" cy="704850"/>
          </a:xfrm>
          <a:prstGeom prst="rect">
            <a:avLst/>
          </a:prstGeom>
        </p:spPr>
      </p:pic>
    </p:spTree>
    <p:extLst>
      <p:ext uri="{BB962C8B-B14F-4D97-AF65-F5344CB8AC3E}">
        <p14:creationId xmlns:p14="http://schemas.microsoft.com/office/powerpoint/2010/main" val="452589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8749" y="47667"/>
            <a:ext cx="8386968" cy="5760640"/>
          </a:xfrm>
        </p:spPr>
        <p:txBody>
          <a:bodyPr>
            <a:noAutofit/>
          </a:bodyPr>
          <a:lstStyle/>
          <a:p>
            <a:pPr algn="l"/>
            <a:r>
              <a:rPr lang="fr-FR" sz="1100" b="1" dirty="0">
                <a:solidFill>
                  <a:srgbClr val="0070C0"/>
                </a:solidFill>
                <a:latin typeface="Arial" panose="020B0604020202020204" pitchFamily="34" charset="0"/>
                <a:cs typeface="Arial" panose="020B0604020202020204" pitchFamily="34" charset="0"/>
              </a:rPr>
              <a:t>Règlement:</a:t>
            </a:r>
          </a:p>
          <a:p>
            <a:pPr algn="l"/>
            <a:endParaRPr lang="fr-FR" sz="1100" b="1" dirty="0">
              <a:solidFill>
                <a:srgbClr val="0070C0"/>
              </a:solidFill>
              <a:latin typeface="Arial" panose="020B0604020202020204" pitchFamily="34" charset="0"/>
              <a:cs typeface="Arial" panose="020B0604020202020204" pitchFamily="34" charset="0"/>
            </a:endParaRPr>
          </a:p>
          <a:p>
            <a:pPr algn="l"/>
            <a:r>
              <a:rPr lang="fr-FR" sz="1100" b="1" dirty="0">
                <a:solidFill>
                  <a:srgbClr val="0070C0"/>
                </a:solidFill>
                <a:latin typeface="Arial" panose="020B0604020202020204" pitchFamily="34" charset="0"/>
                <a:cs typeface="Arial" panose="020B0604020202020204" pitchFamily="34" charset="0"/>
              </a:rPr>
              <a:t>Tour Romand :</a:t>
            </a:r>
            <a:r>
              <a:rPr lang="fr-FR" sz="1100" dirty="0">
                <a:solidFill>
                  <a:srgbClr val="0070C0"/>
                </a:solidFill>
                <a:latin typeface="Arial" panose="020B0604020202020204" pitchFamily="34" charset="0"/>
                <a:cs typeface="Arial" panose="020B0604020202020204" pitchFamily="34" charset="0"/>
              </a:rPr>
              <a:t> un challenge qui se court sur des épreuves R130/135 en Romandie </a:t>
            </a:r>
            <a:endParaRPr lang="fr-CH" sz="1100" dirty="0">
              <a:solidFill>
                <a:srgbClr val="0070C0"/>
              </a:solidFill>
              <a:latin typeface="Arial" panose="020B0604020202020204" pitchFamily="34" charset="0"/>
              <a:cs typeface="Arial" panose="020B0604020202020204" pitchFamily="34" charset="0"/>
            </a:endParaRPr>
          </a:p>
          <a:p>
            <a:pPr algn="l"/>
            <a:r>
              <a:rPr lang="fr-FR" sz="1100" dirty="0">
                <a:solidFill>
                  <a:srgbClr val="0070C0"/>
                </a:solidFill>
                <a:latin typeface="Arial" panose="020B0604020202020204" pitchFamily="34" charset="0"/>
                <a:cs typeface="Arial" panose="020B0604020202020204" pitchFamily="34" charset="0"/>
              </a:rPr>
              <a:t> </a:t>
            </a:r>
            <a:endParaRPr lang="fr-CH" sz="1100" dirty="0">
              <a:solidFill>
                <a:srgbClr val="0070C0"/>
              </a:solidFill>
              <a:latin typeface="Arial" panose="020B0604020202020204" pitchFamily="34" charset="0"/>
              <a:cs typeface="Arial" panose="020B0604020202020204" pitchFamily="34" charset="0"/>
            </a:endParaRPr>
          </a:p>
          <a:p>
            <a:pPr algn="l"/>
            <a:r>
              <a:rPr lang="fr-FR" sz="1100" b="1" dirty="0">
                <a:solidFill>
                  <a:srgbClr val="0070C0"/>
                </a:solidFill>
                <a:latin typeface="Arial" panose="020B0604020202020204" pitchFamily="34" charset="0"/>
                <a:cs typeface="Arial" panose="020B0604020202020204" pitchFamily="34" charset="0"/>
              </a:rPr>
              <a:t>But : </a:t>
            </a:r>
            <a:r>
              <a:rPr lang="fr-FR" sz="1100" dirty="0">
                <a:solidFill>
                  <a:srgbClr val="0070C0"/>
                </a:solidFill>
                <a:latin typeface="Arial" panose="020B0604020202020204" pitchFamily="34" charset="0"/>
                <a:cs typeface="Arial" panose="020B0604020202020204" pitchFamily="34" charset="0"/>
              </a:rPr>
              <a:t>encourager et soutenir les épreuves R130/135 pour cavaliers régionaux </a:t>
            </a:r>
            <a:endParaRPr lang="fr-CH" sz="1100" dirty="0">
              <a:solidFill>
                <a:srgbClr val="0070C0"/>
              </a:solidFill>
              <a:latin typeface="Arial" panose="020B0604020202020204" pitchFamily="34" charset="0"/>
              <a:cs typeface="Arial" panose="020B0604020202020204" pitchFamily="34" charset="0"/>
            </a:endParaRPr>
          </a:p>
          <a:p>
            <a:pPr algn="l"/>
            <a:r>
              <a:rPr lang="fr-FR" sz="1100" dirty="0">
                <a:solidFill>
                  <a:srgbClr val="0070C0"/>
                </a:solidFill>
                <a:latin typeface="Arial" panose="020B0604020202020204" pitchFamily="34" charset="0"/>
                <a:cs typeface="Arial" panose="020B0604020202020204" pitchFamily="34" charset="0"/>
              </a:rPr>
              <a:t> </a:t>
            </a:r>
            <a:endParaRPr lang="fr-CH" sz="1100" dirty="0">
              <a:solidFill>
                <a:srgbClr val="0070C0"/>
              </a:solidFill>
              <a:latin typeface="Arial" panose="020B0604020202020204" pitchFamily="34" charset="0"/>
              <a:cs typeface="Arial" panose="020B0604020202020204" pitchFamily="34" charset="0"/>
            </a:endParaRPr>
          </a:p>
          <a:p>
            <a:pPr algn="l"/>
            <a:r>
              <a:rPr lang="fr-FR" sz="1100" b="1" dirty="0">
                <a:solidFill>
                  <a:srgbClr val="0070C0"/>
                </a:solidFill>
                <a:latin typeface="Arial" panose="020B0604020202020204" pitchFamily="34" charset="0"/>
                <a:cs typeface="Arial" panose="020B0604020202020204" pitchFamily="34" charset="0"/>
              </a:rPr>
              <a:t>Conditions de participation : </a:t>
            </a:r>
            <a:endParaRPr lang="fr-CH" sz="1100" dirty="0">
              <a:solidFill>
                <a:srgbClr val="0070C0"/>
              </a:solidFill>
              <a:latin typeface="Arial" panose="020B0604020202020204" pitchFamily="34" charset="0"/>
              <a:cs typeface="Arial" panose="020B0604020202020204" pitchFamily="34" charset="0"/>
            </a:endParaRPr>
          </a:p>
          <a:p>
            <a:pPr marL="180975" lvl="0" indent="-180975" algn="l">
              <a:buFont typeface="Arial" panose="020B0604020202020204" pitchFamily="34" charset="0"/>
              <a:buChar char="•"/>
            </a:pPr>
            <a:r>
              <a:rPr lang="fr-FR" sz="1100" dirty="0">
                <a:solidFill>
                  <a:srgbClr val="0070C0"/>
                </a:solidFill>
                <a:latin typeface="Arial" panose="020B0604020202020204" pitchFamily="34" charset="0"/>
                <a:cs typeface="Arial" panose="020B0604020202020204" pitchFamily="34" charset="0"/>
              </a:rPr>
              <a:t>être en possession d’une licence R</a:t>
            </a:r>
            <a:r>
              <a:rPr lang="fr-FR" sz="1100" b="1" dirty="0">
                <a:solidFill>
                  <a:srgbClr val="0070C0"/>
                </a:solidFill>
                <a:latin typeface="Arial" panose="020B0604020202020204" pitchFamily="34" charset="0"/>
                <a:cs typeface="Arial" panose="020B0604020202020204" pitchFamily="34" charset="0"/>
              </a:rPr>
              <a:t> </a:t>
            </a:r>
            <a:endParaRPr lang="fr-CH" sz="1100" dirty="0">
              <a:solidFill>
                <a:srgbClr val="0070C0"/>
              </a:solidFill>
              <a:latin typeface="Arial" panose="020B0604020202020204" pitchFamily="34" charset="0"/>
              <a:cs typeface="Arial" panose="020B0604020202020204" pitchFamily="34" charset="0"/>
            </a:endParaRPr>
          </a:p>
          <a:p>
            <a:pPr marL="180975" lvl="0" indent="-180975" algn="l">
              <a:buFont typeface="Arial" panose="020B0604020202020204" pitchFamily="34" charset="0"/>
              <a:buChar char="•"/>
            </a:pPr>
            <a:r>
              <a:rPr lang="fr-FR" sz="1100" dirty="0">
                <a:solidFill>
                  <a:srgbClr val="0070C0"/>
                </a:solidFill>
                <a:latin typeface="Arial" panose="020B0604020202020204" pitchFamily="34" charset="0"/>
                <a:cs typeface="Arial" panose="020B0604020202020204" pitchFamily="34" charset="0"/>
              </a:rPr>
              <a:t>habiter en Romandie ou un district romand du canton de Berne</a:t>
            </a:r>
            <a:endParaRPr lang="fr-CH" sz="1100" dirty="0">
              <a:solidFill>
                <a:srgbClr val="0070C0"/>
              </a:solidFill>
              <a:latin typeface="Arial" panose="020B0604020202020204" pitchFamily="34" charset="0"/>
              <a:cs typeface="Arial" panose="020B0604020202020204" pitchFamily="34" charset="0"/>
            </a:endParaRPr>
          </a:p>
          <a:p>
            <a:pPr marL="180975" lvl="0" indent="-180975" algn="l">
              <a:buFont typeface="Arial" panose="020B0604020202020204" pitchFamily="34" charset="0"/>
              <a:buChar char="•"/>
            </a:pPr>
            <a:r>
              <a:rPr lang="fr-FR" sz="1100" dirty="0">
                <a:solidFill>
                  <a:srgbClr val="0070C0"/>
                </a:solidFill>
                <a:latin typeface="Arial" panose="020B0604020202020204" pitchFamily="34" charset="0"/>
                <a:cs typeface="Arial" panose="020B0604020202020204" pitchFamily="34" charset="0"/>
              </a:rPr>
              <a:t>les cavaliers non romands peuvent participer mais ne seront pas pris en compte pour le classement général et leurs points ne seront pas rétrocédés aux suivants, les cavaliers romands touchent les points de leur rang effectif de l’épreuve. </a:t>
            </a:r>
          </a:p>
          <a:p>
            <a:pPr marL="180975" lvl="0" indent="-180975" algn="l">
              <a:buFont typeface="Arial" panose="020B0604020202020204" pitchFamily="34" charset="0"/>
              <a:buChar char="•"/>
            </a:pPr>
            <a:r>
              <a:rPr lang="fr-FR" sz="1100" dirty="0">
                <a:solidFill>
                  <a:srgbClr val="0070C0"/>
                </a:solidFill>
                <a:latin typeface="Arial" panose="020B0604020202020204" pitchFamily="34" charset="0"/>
                <a:cs typeface="Arial" panose="020B0604020202020204" pitchFamily="34" charset="0"/>
              </a:rPr>
              <a:t>1 seul cheval par cavalier compte pour le classement final</a:t>
            </a:r>
          </a:p>
          <a:p>
            <a:pPr marL="180975" indent="-180975" algn="l">
              <a:buFont typeface="Arial" panose="020B0604020202020204" pitchFamily="34" charset="0"/>
              <a:buChar char="•"/>
            </a:pPr>
            <a:r>
              <a:rPr lang="fr-FR" sz="1100" dirty="0">
                <a:solidFill>
                  <a:srgbClr val="0070C0"/>
                </a:solidFill>
                <a:latin typeface="Arial" panose="020B0604020202020204" pitchFamily="34" charset="0"/>
                <a:cs typeface="Arial" panose="020B0604020202020204" pitchFamily="34" charset="0"/>
              </a:rPr>
              <a:t>qualificatif pour la finale du championnat Suisse R </a:t>
            </a:r>
            <a:endParaRPr lang="fr-CH" sz="1100" dirty="0">
              <a:solidFill>
                <a:srgbClr val="FF0000"/>
              </a:solidFill>
              <a:latin typeface="Arial" panose="020B0604020202020204" pitchFamily="34" charset="0"/>
              <a:cs typeface="Arial" panose="020B0604020202020204" pitchFamily="34" charset="0"/>
            </a:endParaRPr>
          </a:p>
          <a:p>
            <a:pPr algn="l"/>
            <a:r>
              <a:rPr lang="fr-FR" sz="1100" dirty="0">
                <a:solidFill>
                  <a:srgbClr val="0070C0"/>
                </a:solidFill>
                <a:latin typeface="Arial" panose="020B0604020202020204" pitchFamily="34" charset="0"/>
                <a:cs typeface="Arial" panose="020B0604020202020204" pitchFamily="34" charset="0"/>
              </a:rPr>
              <a:t> </a:t>
            </a:r>
            <a:endParaRPr lang="fr-CH" sz="1100" dirty="0">
              <a:solidFill>
                <a:srgbClr val="0070C0"/>
              </a:solidFill>
              <a:latin typeface="Arial" panose="020B0604020202020204" pitchFamily="34" charset="0"/>
              <a:cs typeface="Arial" panose="020B0604020202020204" pitchFamily="34" charset="0"/>
            </a:endParaRPr>
          </a:p>
          <a:p>
            <a:pPr algn="l"/>
            <a:r>
              <a:rPr lang="fr-FR" sz="1100" b="1" dirty="0">
                <a:solidFill>
                  <a:srgbClr val="0070C0"/>
                </a:solidFill>
                <a:latin typeface="Arial" panose="020B0604020202020204" pitchFamily="34" charset="0"/>
                <a:cs typeface="Arial" panose="020B0604020202020204" pitchFamily="34" charset="0"/>
              </a:rPr>
              <a:t>Conditions pour l’organisateur:  </a:t>
            </a:r>
            <a:endParaRPr lang="fr-CH" sz="1100" dirty="0">
              <a:solidFill>
                <a:srgbClr val="0070C0"/>
              </a:solidFill>
              <a:latin typeface="Arial" panose="020B0604020202020204" pitchFamily="34" charset="0"/>
              <a:cs typeface="Arial" panose="020B0604020202020204" pitchFamily="34" charset="0"/>
            </a:endParaRPr>
          </a:p>
          <a:p>
            <a:pPr marL="180975" lvl="0" indent="-180975" algn="l">
              <a:buFont typeface="Arial" panose="020B0604020202020204" pitchFamily="34" charset="0"/>
              <a:buChar char="•"/>
            </a:pPr>
            <a:r>
              <a:rPr lang="fr-FR" sz="1100" dirty="0">
                <a:solidFill>
                  <a:srgbClr val="0070C0"/>
                </a:solidFill>
                <a:latin typeface="Arial" panose="020B0604020202020204" pitchFamily="34" charset="0"/>
                <a:cs typeface="Arial" panose="020B0604020202020204" pitchFamily="34" charset="0"/>
              </a:rPr>
              <a:t>les épreuves doivent être organisées le samedi ou le dimanche et en principe l’après-midi </a:t>
            </a:r>
          </a:p>
          <a:p>
            <a:pPr marL="180975" lvl="0" indent="-180975" algn="l">
              <a:buFont typeface="Arial" panose="020B0604020202020204" pitchFamily="34" charset="0"/>
              <a:buChar char="•"/>
            </a:pPr>
            <a:r>
              <a:rPr lang="fr-CH" sz="1100" dirty="0">
                <a:solidFill>
                  <a:srgbClr val="0070C0"/>
                </a:solidFill>
                <a:latin typeface="Arial" panose="020B0604020202020204" pitchFamily="34" charset="0"/>
                <a:cs typeface="Arial" panose="020B0604020202020204" pitchFamily="34" charset="0"/>
              </a:rPr>
              <a:t>l’organisateur doit </a:t>
            </a:r>
            <a:r>
              <a:rPr lang="fr-FR" sz="1100" dirty="0">
                <a:solidFill>
                  <a:srgbClr val="0070C0"/>
                </a:solidFill>
                <a:latin typeface="Arial" panose="020B0604020202020204" pitchFamily="34" charset="0"/>
                <a:cs typeface="Arial" panose="020B0604020202020204" pitchFamily="34" charset="0"/>
              </a:rPr>
              <a:t>annoncer au micro le nom des sponsors lors de la journée dédiée au TR</a:t>
            </a:r>
          </a:p>
          <a:p>
            <a:pPr marL="180975" indent="-180975" algn="l">
              <a:buFont typeface="Arial" panose="020B0604020202020204" pitchFamily="34" charset="0"/>
              <a:buChar char="•"/>
            </a:pPr>
            <a:r>
              <a:rPr lang="fr-FR" sz="1100" dirty="0">
                <a:solidFill>
                  <a:srgbClr val="0070C0"/>
                </a:solidFill>
                <a:latin typeface="Arial" panose="020B0604020202020204" pitchFamily="34" charset="0"/>
                <a:cs typeface="Arial" panose="020B0604020202020204" pitchFamily="34" charset="0"/>
              </a:rPr>
              <a:t>chaque organisateur obtiendra un subside de 1'000 Frs</a:t>
            </a:r>
          </a:p>
          <a:p>
            <a:pPr marL="180975" indent="-180975" algn="l">
              <a:buFont typeface="Arial" panose="020B0604020202020204" pitchFamily="34" charset="0"/>
              <a:buChar char="•"/>
            </a:pPr>
            <a:r>
              <a:rPr lang="fr-FR" sz="1100" dirty="0">
                <a:solidFill>
                  <a:srgbClr val="0070C0"/>
                </a:solidFill>
                <a:latin typeface="Arial" panose="020B0604020202020204" pitchFamily="34" charset="0"/>
                <a:cs typeface="Arial" panose="020B0604020202020204" pitchFamily="34" charset="0"/>
              </a:rPr>
              <a:t>Pas contraignant mais le TR encourage l'organisation de deux épreuves régionales 120 &amp;125 le matin du TR afin d’offrir une journée complète aux régionaux et ainsi permettre aux cavaliers d’oser franchir le pas vers la 130 avec plus de sécurité et d’aisance. Exemple un (e) cavalier (ère) inscrit une 125 et une 130 lors de cette journée</a:t>
            </a:r>
          </a:p>
          <a:p>
            <a:pPr marL="180975" indent="-180975" algn="l">
              <a:buFont typeface="Arial" panose="020B0604020202020204" pitchFamily="34" charset="0"/>
              <a:buChar char="•"/>
            </a:pPr>
            <a:endParaRPr lang="fr-CH" sz="1100" dirty="0">
              <a:solidFill>
                <a:srgbClr val="0070C0"/>
              </a:solidFill>
              <a:latin typeface="Arial" panose="020B0604020202020204" pitchFamily="34" charset="0"/>
              <a:cs typeface="Arial" panose="020B0604020202020204" pitchFamily="34" charset="0"/>
            </a:endParaRPr>
          </a:p>
          <a:p>
            <a:pPr algn="l"/>
            <a:r>
              <a:rPr lang="fr-FR" sz="1100" b="1" dirty="0">
                <a:solidFill>
                  <a:srgbClr val="0070C0"/>
                </a:solidFill>
                <a:latin typeface="Arial" panose="020B0604020202020204" pitchFamily="34" charset="0"/>
                <a:cs typeface="Arial" panose="020B0604020202020204" pitchFamily="34" charset="0"/>
              </a:rPr>
              <a:t>Les épreuves : </a:t>
            </a:r>
            <a:endParaRPr lang="fr-CH" sz="1100" dirty="0">
              <a:solidFill>
                <a:srgbClr val="0070C0"/>
              </a:solidFill>
              <a:latin typeface="Arial" panose="020B0604020202020204" pitchFamily="34" charset="0"/>
              <a:cs typeface="Arial" panose="020B0604020202020204" pitchFamily="34" charset="0"/>
            </a:endParaRPr>
          </a:p>
          <a:p>
            <a:pPr marL="180975" lvl="0" indent="-180975" algn="l">
              <a:buFont typeface="Arial" panose="020B0604020202020204" pitchFamily="34" charset="0"/>
              <a:buChar char="•"/>
            </a:pPr>
            <a:r>
              <a:rPr lang="fr-FR" sz="1100" dirty="0">
                <a:solidFill>
                  <a:srgbClr val="0070C0"/>
                </a:solidFill>
                <a:latin typeface="Arial" panose="020B0604020202020204" pitchFamily="34" charset="0"/>
                <a:cs typeface="Arial" panose="020B0604020202020204" pitchFamily="34" charset="0"/>
              </a:rPr>
              <a:t>1</a:t>
            </a:r>
            <a:r>
              <a:rPr lang="fr-FR" sz="1100" baseline="30000" dirty="0">
                <a:solidFill>
                  <a:srgbClr val="0070C0"/>
                </a:solidFill>
                <a:latin typeface="Arial" panose="020B0604020202020204" pitchFamily="34" charset="0"/>
                <a:cs typeface="Arial" panose="020B0604020202020204" pitchFamily="34" charset="0"/>
              </a:rPr>
              <a:t>ère </a:t>
            </a:r>
            <a:r>
              <a:rPr lang="fr-FR" sz="1100" dirty="0">
                <a:solidFill>
                  <a:srgbClr val="0070C0"/>
                </a:solidFill>
                <a:latin typeface="Arial" panose="020B0604020202020204" pitchFamily="34" charset="0"/>
                <a:cs typeface="Arial" panose="020B0604020202020204" pitchFamily="34" charset="0"/>
              </a:rPr>
              <a:t>épreuve R130 bar A au chr.  </a:t>
            </a:r>
            <a:endParaRPr lang="fr-CH" sz="1100" dirty="0">
              <a:solidFill>
                <a:srgbClr val="0070C0"/>
              </a:solidFill>
              <a:latin typeface="Arial" panose="020B0604020202020204" pitchFamily="34" charset="0"/>
              <a:cs typeface="Arial" panose="020B0604020202020204" pitchFamily="34" charset="0"/>
            </a:endParaRPr>
          </a:p>
          <a:p>
            <a:pPr marL="180975" lvl="0" indent="-180975" algn="l">
              <a:buFont typeface="Arial" panose="020B0604020202020204" pitchFamily="34" charset="0"/>
              <a:buChar char="•"/>
            </a:pPr>
            <a:r>
              <a:rPr lang="fr-FR" sz="1100" dirty="0">
                <a:solidFill>
                  <a:srgbClr val="0070C0"/>
                </a:solidFill>
                <a:latin typeface="Arial" panose="020B0604020202020204" pitchFamily="34" charset="0"/>
                <a:cs typeface="Arial" panose="020B0604020202020204" pitchFamily="34" charset="0"/>
              </a:rPr>
              <a:t>2</a:t>
            </a:r>
            <a:r>
              <a:rPr lang="fr-FR" sz="1100" baseline="30000" dirty="0">
                <a:solidFill>
                  <a:srgbClr val="0070C0"/>
                </a:solidFill>
                <a:latin typeface="Arial" panose="020B0604020202020204" pitchFamily="34" charset="0"/>
                <a:cs typeface="Arial" panose="020B0604020202020204" pitchFamily="34" charset="0"/>
              </a:rPr>
              <a:t>ème</a:t>
            </a:r>
            <a:r>
              <a:rPr lang="fr-FR" sz="1100" dirty="0">
                <a:solidFill>
                  <a:srgbClr val="0070C0"/>
                </a:solidFill>
                <a:latin typeface="Arial" panose="020B0604020202020204" pitchFamily="34" charset="0"/>
                <a:cs typeface="Arial" panose="020B0604020202020204" pitchFamily="34" charset="0"/>
              </a:rPr>
              <a:t> épreuve</a:t>
            </a:r>
            <a:r>
              <a:rPr lang="fr-FR" sz="1100" baseline="30000" dirty="0">
                <a:solidFill>
                  <a:srgbClr val="0070C0"/>
                </a:solidFill>
                <a:latin typeface="Arial" panose="020B0604020202020204" pitchFamily="34" charset="0"/>
                <a:cs typeface="Arial" panose="020B0604020202020204" pitchFamily="34" charset="0"/>
              </a:rPr>
              <a:t> </a:t>
            </a:r>
            <a:r>
              <a:rPr lang="fr-FR" sz="1100" dirty="0">
                <a:solidFill>
                  <a:srgbClr val="0070C0"/>
                </a:solidFill>
                <a:latin typeface="Arial" panose="020B0604020202020204" pitchFamily="34" charset="0"/>
                <a:cs typeface="Arial" panose="020B0604020202020204" pitchFamily="34" charset="0"/>
              </a:rPr>
              <a:t>R135 bar A  au chr. + 1 barrage au chrono </a:t>
            </a:r>
            <a:r>
              <a:rPr lang="fr-FR" sz="1100" b="1" i="1" dirty="0">
                <a:solidFill>
                  <a:srgbClr val="0070C0"/>
                </a:solidFill>
                <a:latin typeface="Arial" panose="020B0604020202020204" pitchFamily="34" charset="0"/>
                <a:cs typeface="Arial" panose="020B0604020202020204" pitchFamily="34" charset="0"/>
              </a:rPr>
              <a:t>(possibilité de commencer la saison par une 130)</a:t>
            </a:r>
          </a:p>
          <a:p>
            <a:pPr marL="180975" lvl="0" indent="-180975" algn="l">
              <a:buFont typeface="Arial" panose="020B0604020202020204" pitchFamily="34" charset="0"/>
              <a:buChar char="•"/>
            </a:pPr>
            <a:r>
              <a:rPr lang="fr-FR" sz="1100" dirty="0">
                <a:solidFill>
                  <a:srgbClr val="0070C0"/>
                </a:solidFill>
                <a:latin typeface="Arial" panose="020B0604020202020204" pitchFamily="34" charset="0"/>
                <a:cs typeface="Arial" panose="020B0604020202020204" pitchFamily="34" charset="0"/>
              </a:rPr>
              <a:t>Idéalement l’organisateur propose 4 épreuves comme la photo ci-dessous</a:t>
            </a:r>
          </a:p>
          <a:p>
            <a:pPr marL="180975" lvl="0" indent="-180975" algn="l">
              <a:buFont typeface="Arial" panose="020B0604020202020204" pitchFamily="34" charset="0"/>
              <a:buChar char="•"/>
            </a:pPr>
            <a:r>
              <a:rPr lang="fr-FR" sz="1100" dirty="0">
                <a:solidFill>
                  <a:srgbClr val="0070C0"/>
                </a:solidFill>
                <a:latin typeface="Arial" panose="020B0604020202020204" pitchFamily="34" charset="0"/>
                <a:cs typeface="Arial" panose="020B0604020202020204" pitchFamily="34" charset="0"/>
              </a:rPr>
              <a:t>Si besoin, jumeler les 120 et 125 en R / N </a:t>
            </a:r>
            <a:r>
              <a:rPr lang="fr-CH" sz="1100" dirty="0">
                <a:solidFill>
                  <a:srgbClr val="0070C0"/>
                </a:solidFill>
                <a:latin typeface="Arial" panose="020B0604020202020204" pitchFamily="34" charset="0"/>
                <a:cs typeface="Arial" panose="020B0604020202020204" pitchFamily="34" charset="0"/>
              </a:rPr>
              <a:t>(ex: cavalier N cheval 6 ans max et les restrictions tombent si 2</a:t>
            </a:r>
            <a:r>
              <a:rPr lang="fr-CH" sz="1100" baseline="30000" dirty="0">
                <a:solidFill>
                  <a:srgbClr val="0070C0"/>
                </a:solidFill>
                <a:latin typeface="Arial" panose="020B0604020202020204" pitchFamily="34" charset="0"/>
                <a:cs typeface="Arial" panose="020B0604020202020204" pitchFamily="34" charset="0"/>
              </a:rPr>
              <a:t>ème</a:t>
            </a:r>
            <a:r>
              <a:rPr lang="fr-CH" sz="1100" dirty="0">
                <a:solidFill>
                  <a:srgbClr val="0070C0"/>
                </a:solidFill>
                <a:latin typeface="Arial" panose="020B0604020202020204" pitchFamily="34" charset="0"/>
                <a:cs typeface="Arial" panose="020B0604020202020204" pitchFamily="34" charset="0"/>
              </a:rPr>
              <a:t> phase d’inscription)</a:t>
            </a:r>
          </a:p>
          <a:p>
            <a:pPr algn="l"/>
            <a:endParaRPr lang="fr-CH" sz="1100" dirty="0">
              <a:solidFill>
                <a:srgbClr val="0070C0"/>
              </a:solidFill>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4878" y="53521"/>
            <a:ext cx="1143204" cy="803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a:extLst>
              <a:ext uri="{FF2B5EF4-FFF2-40B4-BE49-F238E27FC236}">
                <a16:creationId xmlns:a16="http://schemas.microsoft.com/office/drawing/2014/main" id="{1D8D53E2-1621-49A9-8E5D-710E60C4691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16198" y="4143265"/>
            <a:ext cx="900564" cy="738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Image 6">
            <a:extLst>
              <a:ext uri="{FF2B5EF4-FFF2-40B4-BE49-F238E27FC236}">
                <a16:creationId xmlns:a16="http://schemas.microsoft.com/office/drawing/2014/main" id="{E39CF2E6-5A2C-4FB7-A8FD-308AAF3BB543}"/>
              </a:ext>
            </a:extLst>
          </p:cNvPr>
          <p:cNvPicPr>
            <a:picLocks noChangeAspect="1"/>
          </p:cNvPicPr>
          <p:nvPr/>
        </p:nvPicPr>
        <p:blipFill>
          <a:blip r:embed="rId4"/>
          <a:stretch>
            <a:fillRect/>
          </a:stretch>
        </p:blipFill>
        <p:spPr>
          <a:xfrm>
            <a:off x="5940152" y="6404823"/>
            <a:ext cx="1237878" cy="283122"/>
          </a:xfrm>
          <a:prstGeom prst="rect">
            <a:avLst/>
          </a:prstGeom>
        </p:spPr>
      </p:pic>
      <p:pic>
        <p:nvPicPr>
          <p:cNvPr id="9" name="Image 8">
            <a:extLst>
              <a:ext uri="{FF2B5EF4-FFF2-40B4-BE49-F238E27FC236}">
                <a16:creationId xmlns:a16="http://schemas.microsoft.com/office/drawing/2014/main" id="{180DF1EB-7216-453A-9061-0639F89C15CC}"/>
              </a:ext>
            </a:extLst>
          </p:cNvPr>
          <p:cNvPicPr>
            <a:picLocks noChangeAspect="1"/>
          </p:cNvPicPr>
          <p:nvPr/>
        </p:nvPicPr>
        <p:blipFill>
          <a:blip r:embed="rId5"/>
          <a:stretch>
            <a:fillRect/>
          </a:stretch>
        </p:blipFill>
        <p:spPr>
          <a:xfrm>
            <a:off x="0" y="5587325"/>
            <a:ext cx="9144000" cy="1295709"/>
          </a:xfrm>
          <a:prstGeom prst="rect">
            <a:avLst/>
          </a:prstGeom>
        </p:spPr>
      </p:pic>
    </p:spTree>
    <p:extLst>
      <p:ext uri="{BB962C8B-B14F-4D97-AF65-F5344CB8AC3E}">
        <p14:creationId xmlns:p14="http://schemas.microsoft.com/office/powerpoint/2010/main" val="402813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68749" y="47667"/>
            <a:ext cx="8386968" cy="5760640"/>
          </a:xfrm>
        </p:spPr>
        <p:txBody>
          <a:bodyPr>
            <a:noAutofit/>
          </a:bodyPr>
          <a:lstStyle/>
          <a:p>
            <a:pPr algn="l"/>
            <a:r>
              <a:rPr lang="fr-FR" sz="1100" b="1" dirty="0">
                <a:solidFill>
                  <a:srgbClr val="0070C0"/>
                </a:solidFill>
                <a:latin typeface="Arial" panose="020B0604020202020204" pitchFamily="34" charset="0"/>
                <a:cs typeface="Arial" panose="020B0604020202020204" pitchFamily="34" charset="0"/>
              </a:rPr>
              <a:t>Attribution des points TR:</a:t>
            </a:r>
          </a:p>
          <a:p>
            <a:pPr algn="l"/>
            <a:endParaRPr lang="fr-FR" sz="1100" b="1" dirty="0">
              <a:solidFill>
                <a:srgbClr val="0070C0"/>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fr-FR" sz="1100" b="1" dirty="0">
                <a:solidFill>
                  <a:srgbClr val="0070C0"/>
                </a:solidFill>
                <a:latin typeface="Arial" panose="020B0604020202020204" pitchFamily="34" charset="0"/>
                <a:cs typeface="Arial" panose="020B0604020202020204" pitchFamily="34" charset="0"/>
              </a:rPr>
              <a:t>Voici la clé de répartition des points en 2024</a:t>
            </a:r>
          </a:p>
          <a:p>
            <a:pPr marL="171450" indent="-171450" algn="l">
              <a:buFont typeface="Arial" panose="020B0604020202020204" pitchFamily="34" charset="0"/>
              <a:buChar char="•"/>
            </a:pPr>
            <a:r>
              <a:rPr lang="fr-FR" sz="1100" b="1" dirty="0">
                <a:solidFill>
                  <a:srgbClr val="0070C0"/>
                </a:solidFill>
                <a:latin typeface="Arial" panose="020B0604020202020204" pitchFamily="34" charset="0"/>
                <a:cs typeface="Arial" panose="020B0604020202020204" pitchFamily="34" charset="0"/>
              </a:rPr>
              <a:t>La condition pour l’octroi des points est un classement officiel répertorié à Swiss Equestrian</a:t>
            </a:r>
          </a:p>
          <a:p>
            <a:pPr algn="l"/>
            <a:endParaRPr lang="fr-FR" sz="1100" b="1" dirty="0">
              <a:solidFill>
                <a:srgbClr val="0070C0"/>
              </a:solidFill>
              <a:latin typeface="Arial" panose="020B0604020202020204" pitchFamily="34" charset="0"/>
              <a:cs typeface="Arial" panose="020B0604020202020204" pitchFamily="34" charset="0"/>
            </a:endParaRPr>
          </a:p>
          <a:p>
            <a:pPr algn="l"/>
            <a:endParaRPr lang="fr-FR" sz="1100" b="1" dirty="0">
              <a:solidFill>
                <a:srgbClr val="0070C0"/>
              </a:solidFill>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94878" y="53521"/>
            <a:ext cx="1143204" cy="803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2">
            <a:extLst>
              <a:ext uri="{FF2B5EF4-FFF2-40B4-BE49-F238E27FC236}">
                <a16:creationId xmlns:a16="http://schemas.microsoft.com/office/drawing/2014/main" id="{1D8D53E2-1621-49A9-8E5D-710E60C4691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1718" y="6035490"/>
            <a:ext cx="900564" cy="738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Image 6">
            <a:extLst>
              <a:ext uri="{FF2B5EF4-FFF2-40B4-BE49-F238E27FC236}">
                <a16:creationId xmlns:a16="http://schemas.microsoft.com/office/drawing/2014/main" id="{E39CF2E6-5A2C-4FB7-A8FD-308AAF3BB543}"/>
              </a:ext>
            </a:extLst>
          </p:cNvPr>
          <p:cNvPicPr>
            <a:picLocks noChangeAspect="1"/>
          </p:cNvPicPr>
          <p:nvPr/>
        </p:nvPicPr>
        <p:blipFill>
          <a:blip r:embed="rId4"/>
          <a:stretch>
            <a:fillRect/>
          </a:stretch>
        </p:blipFill>
        <p:spPr>
          <a:xfrm>
            <a:off x="5940152" y="6404823"/>
            <a:ext cx="1237878" cy="283122"/>
          </a:xfrm>
          <a:prstGeom prst="rect">
            <a:avLst/>
          </a:prstGeom>
        </p:spPr>
      </p:pic>
      <p:pic>
        <p:nvPicPr>
          <p:cNvPr id="5" name="Image 4">
            <a:extLst>
              <a:ext uri="{FF2B5EF4-FFF2-40B4-BE49-F238E27FC236}">
                <a16:creationId xmlns:a16="http://schemas.microsoft.com/office/drawing/2014/main" id="{C2499990-8A89-2E84-076A-16E4A437C74C}"/>
              </a:ext>
            </a:extLst>
          </p:cNvPr>
          <p:cNvPicPr>
            <a:picLocks noChangeAspect="1"/>
          </p:cNvPicPr>
          <p:nvPr/>
        </p:nvPicPr>
        <p:blipFill>
          <a:blip r:embed="rId5"/>
          <a:stretch>
            <a:fillRect/>
          </a:stretch>
        </p:blipFill>
        <p:spPr>
          <a:xfrm>
            <a:off x="3126980" y="1115465"/>
            <a:ext cx="2800350" cy="4991100"/>
          </a:xfrm>
          <a:prstGeom prst="rect">
            <a:avLst/>
          </a:prstGeom>
        </p:spPr>
      </p:pic>
    </p:spTree>
    <p:extLst>
      <p:ext uri="{BB962C8B-B14F-4D97-AF65-F5344CB8AC3E}">
        <p14:creationId xmlns:p14="http://schemas.microsoft.com/office/powerpoint/2010/main" val="256316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78055ef-7607-46e5-9564-5469035a1b2e}" enabled="1" method="Standard" siteId="{eb3c68b9-0935-4046-8550-8bcaa4167e2e}" removed="0"/>
</clbl:labelList>
</file>

<file path=docProps/app.xml><?xml version="1.0" encoding="utf-8"?>
<Properties xmlns="http://schemas.openxmlformats.org/officeDocument/2006/extended-properties" xmlns:vt="http://schemas.openxmlformats.org/officeDocument/2006/docPropsVTypes">
  <TotalTime>0</TotalTime>
  <Words>497</Words>
  <Application>Microsoft Office PowerPoint</Application>
  <PresentationFormat>Affichage à l'écran (4:3)</PresentationFormat>
  <Paragraphs>59</Paragraphs>
  <Slides>5</Slides>
  <Notes>2</Notes>
  <HiddenSlides>0</HiddenSlides>
  <MMClips>0</MMClips>
  <ScaleCrop>false</ScaleCrop>
  <HeadingPairs>
    <vt:vector size="6" baseType="variant">
      <vt:variant>
        <vt:lpstr>Polices utilisées</vt:lpstr>
      </vt:variant>
      <vt:variant>
        <vt:i4>2</vt:i4>
      </vt:variant>
      <vt:variant>
        <vt:lpstr>Thème</vt:lpstr>
      </vt:variant>
      <vt:variant>
        <vt:i4>2</vt:i4>
      </vt:variant>
      <vt:variant>
        <vt:lpstr>Titres des diapositives</vt:lpstr>
      </vt:variant>
      <vt:variant>
        <vt:i4>5</vt:i4>
      </vt:variant>
    </vt:vector>
  </HeadingPairs>
  <TitlesOfParts>
    <vt:vector size="9" baseType="lpstr">
      <vt:lpstr>Arial</vt:lpstr>
      <vt:lpstr>Calibri</vt:lpstr>
      <vt:lpstr>Thème Office</vt:lpstr>
      <vt:lpstr>1_Thème Office</vt:lpstr>
      <vt:lpstr>Présentation PowerPoint</vt:lpstr>
      <vt:lpstr>Tour Romand: un tremplin vers le ***** de Genève Ces trois cracks cavaliers sont devenus CHAMPIONS SUISSE  Le Tour Romand : une compétition fertile pour les champions de demain</vt:lpstr>
      <vt:lpstr>Présentation PowerPoint</vt:lpstr>
      <vt:lpstr>Présentation PowerPoint</vt:lpstr>
      <vt:lpstr>Présentation PowerPoint</vt:lpstr>
    </vt:vector>
  </TitlesOfParts>
  <Company>Baloise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Angéloz</dc:creator>
  <cp:lastModifiedBy>Angéloz, Eric</cp:lastModifiedBy>
  <cp:revision>99</cp:revision>
  <cp:lastPrinted>2022-11-22T10:07:28Z</cp:lastPrinted>
  <dcterms:created xsi:type="dcterms:W3CDTF">2017-03-04T14:29:18Z</dcterms:created>
  <dcterms:modified xsi:type="dcterms:W3CDTF">2024-03-15T06:46:09Z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78055ef-7607-46e5-9564-5469035a1b2e_Enabled">
    <vt:lpwstr>true</vt:lpwstr>
  </property>
  <property fmtid="{D5CDD505-2E9C-101B-9397-08002B2CF9AE}" pid="3" name="MSIP_Label_378055ef-7607-46e5-9564-5469035a1b2e_SetDate">
    <vt:lpwstr>2020-12-08T13:34:46Z</vt:lpwstr>
  </property>
  <property fmtid="{D5CDD505-2E9C-101B-9397-08002B2CF9AE}" pid="4" name="MSIP_Label_378055ef-7607-46e5-9564-5469035a1b2e_Method">
    <vt:lpwstr>Standard</vt:lpwstr>
  </property>
  <property fmtid="{D5CDD505-2E9C-101B-9397-08002B2CF9AE}" pid="5" name="MSIP_Label_378055ef-7607-46e5-9564-5469035a1b2e_Name">
    <vt:lpwstr>378055ef-7607-46e5-9564-5469035a1b2e</vt:lpwstr>
  </property>
  <property fmtid="{D5CDD505-2E9C-101B-9397-08002B2CF9AE}" pid="6" name="MSIP_Label_378055ef-7607-46e5-9564-5469035a1b2e_SiteId">
    <vt:lpwstr>eb3c68b9-0935-4046-8550-8bcaa4167e2e</vt:lpwstr>
  </property>
  <property fmtid="{D5CDD505-2E9C-101B-9397-08002B2CF9AE}" pid="7" name="MSIP_Label_378055ef-7607-46e5-9564-5469035a1b2e_ActionId">
    <vt:lpwstr>900fdf6c-0833-4b14-81c9-6a5201a75af9</vt:lpwstr>
  </property>
  <property fmtid="{D5CDD505-2E9C-101B-9397-08002B2CF9AE}" pid="8" name="MSIP_Label_378055ef-7607-46e5-9564-5469035a1b2e_ContentBits">
    <vt:lpwstr>0</vt:lpwstr>
  </property>
</Properties>
</file>